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66" r:id="rId7"/>
    <p:sldId id="275" r:id="rId8"/>
    <p:sldId id="273" r:id="rId9"/>
    <p:sldId id="260" r:id="rId10"/>
    <p:sldId id="259" r:id="rId11"/>
    <p:sldId id="269" r:id="rId12"/>
    <p:sldId id="282" r:id="rId13"/>
    <p:sldId id="267" r:id="rId14"/>
    <p:sldId id="276" r:id="rId15"/>
    <p:sldId id="283" r:id="rId16"/>
    <p:sldId id="268" r:id="rId17"/>
    <p:sldId id="262" r:id="rId18"/>
    <p:sldId id="287" r:id="rId19"/>
    <p:sldId id="284" r:id="rId20"/>
    <p:sldId id="288" r:id="rId21"/>
    <p:sldId id="289" r:id="rId22"/>
    <p:sldId id="290" r:id="rId23"/>
    <p:sldId id="265" r:id="rId24"/>
    <p:sldId id="263" r:id="rId25"/>
    <p:sldId id="261" r:id="rId26"/>
    <p:sldId id="286" r:id="rId27"/>
    <p:sldId id="285" r:id="rId28"/>
    <p:sldId id="270" r:id="rId29"/>
    <p:sldId id="272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3D67B-1177-46F1-A50D-36074BACD9AB}" v="5" dt="2021-06-25T10:50:12.343"/>
    <p1510:client id="{20425261-72E3-4A1B-9B39-081E2CDEC0A6}" v="1050" dt="2021-06-28T11:14:41.410"/>
    <p1510:client id="{31056E30-631E-4537-8228-77E7376A5B08}" v="32" dt="2021-06-25T11:10:29.305"/>
    <p1510:client id="{633272DC-1BB5-41B6-B277-26CEC6CDE535}" v="346" dt="2021-06-25T11:00:44.762"/>
    <p1510:client id="{69BC7B23-F7DD-49B1-A65A-F7B927DFEA12}" v="76" dt="2021-06-28T11:20:51.564"/>
    <p1510:client id="{72C402CA-B261-4EBE-B1C8-EAE72D4222E7}" v="148" dt="2021-06-29T08:46:49.789"/>
    <p1510:client id="{76C925A9-D828-480E-877D-6D241A51EF17}" v="3" dt="2021-06-29T06:06:34.143"/>
    <p1510:client id="{81494D46-04B7-41A0-9976-AC2A23372C5D}" v="198" dt="2021-06-25T11:09:10.429"/>
    <p1510:client id="{816EFB54-A113-430D-8F26-15D346471D43}" v="232" dt="2021-06-28T11:39:34.739"/>
    <p1510:client id="{843FAC28-2F6E-46B4-A402-EADC8E679F66}" v="6" dt="2021-06-29T10:22:28.370"/>
    <p1510:client id="{97A7FFF3-97EA-4D8E-B71A-AF84943F2079}" v="87" dt="2021-06-29T08:53:02.346"/>
    <p1510:client id="{99D1ED6B-32D0-45D0-81FA-3D964B700F9E}" v="372" dt="2021-06-25T10:23:31.746"/>
    <p1510:client id="{A12CF565-CACD-43DF-AB37-45DB08B7B8F7}" v="69" dt="2021-06-29T06:11:33.220"/>
    <p1510:client id="{A589AA58-95BE-490F-82B7-16751CB1E23D}" v="4" dt="2021-06-30T07:29:24.741"/>
    <p1510:client id="{C0EC32C5-8C3C-46C9-9CAD-856FF943B069}" v="317" dt="2021-06-26T17:49:55.366"/>
    <p1510:client id="{C1669493-6F9B-46EC-935B-DB112B9A9B71}" v="8" dt="2021-06-29T06:28:47.004"/>
    <p1510:client id="{CA7CBFEB-B66D-4C41-A64A-AE50A19F7734}" v="507" dt="2021-06-29T08:16:34.564"/>
    <p1510:client id="{D82E8621-D1D4-4E67-9EA1-DBBDBC913D43}" v="100" dt="2021-06-25T11:44:04.060"/>
    <p1510:client id="{E51063FC-5FEB-493A-914E-94D7B48E64A3}" v="647" dt="2021-06-25T11:32:52.949"/>
    <p1510:client id="{E51E3B6C-5E8E-4B14-A2FC-946F2D65FF11}" v="1" dt="2021-06-26T18:19:58.387"/>
    <p1510:client id="{E89CB0C1-996F-4E4B-843C-840585BB47B9}" v="625" dt="2021-06-25T10:42:35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2CA2F-B8EF-45ED-B242-AE6BC6878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40BB34-0D59-4E8F-A5D9-3620956EE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9F877C-6F5F-45EA-8F22-B3AA1DB8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2248B0-E0A9-4A81-BB00-D5CBD03F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E36319-5E93-4E35-A2C2-D927CB9B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97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7F7D4-A2F4-48F8-92C6-F88EF58F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5A7994-8348-4187-BEA4-39216AA92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44FC1-4C75-4150-88D7-5BC8A3F4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07A571-E2AD-4587-A1FC-EC0D3FF5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ABCDB1-20EF-4966-9987-C3923CE1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85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86DE10-AC33-44CF-94DC-B7E1940A9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9EC133-394F-47E9-AE3B-8AAEA2A4C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EEBBED-AFEB-499B-AE4C-7B80A75B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6C2A87-4AC8-4C0F-829F-66093C42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BCA05C-08E8-43B1-A910-4CCB4FBC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3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FFC4D-9B54-4598-BF85-94A1EF6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C74BE-206D-437F-AA49-963AF8D7A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13DEB8-27FA-4E8B-9B0B-A8D6713F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D43D20-709A-45A4-ACEE-69C9C529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0F2D30-0E3B-458D-B731-733FC919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42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6A68F-774E-4D5C-815E-EC154EED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F5EDB-041D-4DCE-B4B3-E07867580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4FF09C-97C8-445F-B23F-10A59B88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B01F2-A277-47E0-BACC-7973966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1C160A-7BC8-4359-A0A4-F9158E0B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0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378F2-B81C-4F73-B38F-AB367105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AD5166-D048-4049-B438-5529DF68E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6E873D-6BAD-4A2C-A826-4AF65B24A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8DCC61-9E39-41E9-ADBF-8B334027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BBA157-625C-40BF-BCBB-4F0FFA7B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BE764B-198B-4F3F-AB4E-A40E7834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35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6EA14-F313-4FDD-822F-BDCA95B30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27EBDC-B67A-4564-BAD6-4EC10E8B4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69032C-803A-4003-8F73-6F444C3D9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2FA691B-ADBC-4119-BEAA-DB01451A7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203404-B7C6-4E40-9712-B6277D7EE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53CA0FF-2C1D-47AF-8292-FF069A0C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AF29CE6-A5E2-4C3A-8B44-0E6B2930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D51AC4E-128D-49AB-A2C3-2D497AE4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35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C68C2-19F6-44EB-B097-8DC46F6DA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866091-E5D3-4511-8C84-067CF7D1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3152CD-7495-4FF3-B5FF-8B56FF10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963E68-6E96-4527-A3F3-797F84CC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4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5EF697-C430-48FC-9F06-1A2776FD1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EB8C1E-DFF0-4E68-9812-AF21CB36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84A0BC-E2E7-47FB-BA19-01A64CBB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36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2880C-4330-4A61-ADED-96D35D2F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4CB94D-8399-47F5-989B-C51B43D35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ECDF81-567C-4D4A-95C8-1A556F2E7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C2B233-25B8-436B-8EB6-D3A6714D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3EF4F5-AA3D-4AF1-A347-F22FC389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7B12AC-F820-4935-952F-625E995C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5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FA598-59E2-4E9A-8323-716CAE00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6179C1-06DD-4312-8DA0-AF4B3852D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A49F91-B4B7-48B1-90D6-43049F2C9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F33341-759D-442F-BD70-23702870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18AE95-F604-4232-91A2-BDDFCD3C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FA7174-5979-4BB4-91FD-93C1A9A0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00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616A6F-E6C6-444B-BC3C-02B63550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4DC0F6-469C-4D94-8759-800DA0FE2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A4BD97-3032-4BD5-81E4-9F5276B46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0BB97-2541-4E9B-A603-66D3AE9BBECD}" type="datetimeFigureOut">
              <a:rPr lang="es-ES" smtClean="0"/>
              <a:t>02/07/2021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5AD524-B931-4F87-90EE-C00511F47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9F1CDC-932E-47D0-8F6D-75931C59B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E5E1-EE26-43E8-9472-402311B4631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20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47i7A0Q10w?feature=oembed" TargetMode="Externa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fyBlrFlRgs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DF8424F-1091-4193-AB7B-EC513B447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492125"/>
            <a:ext cx="6292850" cy="11207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9B96CB-1E54-4EBC-8417-02146E8B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1684338"/>
            <a:ext cx="6292850" cy="46863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CB3F08-6D7F-4529-A737-F8C7E1A4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37" y="914400"/>
            <a:ext cx="3657600" cy="2887579"/>
          </a:xfrm>
        </p:spPr>
        <p:txBody>
          <a:bodyPr>
            <a:normAutofit/>
          </a:bodyPr>
          <a:lstStyle/>
          <a:p>
            <a:r>
              <a:rPr lang="es-ES" sz="3000">
                <a:solidFill>
                  <a:srgbClr val="FFFFFF"/>
                </a:solidFill>
              </a:rPr>
              <a:t>ACTIVITY DETAILS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A2013B-F312-407F-9F29-924D317F6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0837" y="4170501"/>
            <a:ext cx="3657600" cy="15255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000">
                <a:solidFill>
                  <a:srgbClr val="FFFFFF"/>
                </a:solidFill>
              </a:rPr>
              <a:t>ERASMUS PROJECT 2018-2021</a:t>
            </a:r>
          </a:p>
        </p:txBody>
      </p:sp>
    </p:spTree>
    <p:extLst>
      <p:ext uri="{BB962C8B-B14F-4D97-AF65-F5344CB8AC3E}">
        <p14:creationId xmlns:p14="http://schemas.microsoft.com/office/powerpoint/2010/main" val="404852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1F180-6429-4AAD-A8A8-DC81C272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>
                <a:solidFill>
                  <a:srgbClr val="F542DD"/>
                </a:solidFill>
              </a:rPr>
              <a:t>English teachers introduce the WORK-WEEK in our school 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2C0AFDE-D100-4586-9B82-1DD9E7D6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4961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9789FFB0-E675-4E1A-8ED0-8AB9A9C6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3" t="20382" r="24911" b="14013"/>
          <a:stretch/>
        </p:blipFill>
        <p:spPr>
          <a:xfrm>
            <a:off x="84937" y="2203852"/>
            <a:ext cx="6191253" cy="4657165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18F63AC8-927B-4354-8C51-E5F10F4B9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77" t="21528" r="9948" b="4861"/>
          <a:stretch/>
        </p:blipFill>
        <p:spPr>
          <a:xfrm>
            <a:off x="6090251" y="2199017"/>
            <a:ext cx="6108287" cy="46631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909B581-CFB8-4083-BFB5-B1CA2FC64FDA}"/>
              </a:ext>
            </a:extLst>
          </p:cNvPr>
          <p:cNvSpPr txBox="1"/>
          <p:nvPr/>
        </p:nvSpPr>
        <p:spPr>
          <a:xfrm>
            <a:off x="1602716" y="538792"/>
            <a:ext cx="77752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800">
                <a:solidFill>
                  <a:srgbClr val="F542DD"/>
                </a:solidFill>
              </a:rPr>
              <a:t>STORYTELLING, DEBATE, ETC</a:t>
            </a:r>
            <a:endParaRPr lang="es-ES" sz="4800">
              <a:solidFill>
                <a:srgbClr val="F542DD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18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BE7C6-A4A4-4568-BC84-392885CF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3" y="278861"/>
            <a:ext cx="11637034" cy="1641864"/>
          </a:xfrm>
        </p:spPr>
        <p:txBody>
          <a:bodyPr/>
          <a:lstStyle/>
          <a:p>
            <a:pPr algn="ctr"/>
            <a:r>
              <a:rPr lang="es-ES" sz="4800" b="1" dirty="0" err="1" smtClean="0">
                <a:solidFill>
                  <a:srgbClr val="F542DD"/>
                </a:solidFill>
                <a:cs typeface="Calibri Light"/>
              </a:rPr>
              <a:t>Teachers</a:t>
            </a:r>
            <a:r>
              <a:rPr lang="es-ES" sz="4800" b="1" dirty="0" smtClean="0">
                <a:solidFill>
                  <a:srgbClr val="F542DD"/>
                </a:solidFill>
                <a:cs typeface="Calibri Light"/>
              </a:rPr>
              <a:t>’</a:t>
            </a:r>
            <a:r>
              <a:rPr lang="es-ES" sz="4800" b="1" dirty="0">
                <a:solidFill>
                  <a:srgbClr val="F542DD"/>
                </a:solidFill>
                <a:cs typeface="Calibri Light"/>
              </a:rPr>
              <a:t> </a:t>
            </a:r>
            <a:r>
              <a:rPr lang="es-ES" sz="4800" b="1" dirty="0">
                <a:solidFill>
                  <a:srgbClr val="F542DD"/>
                </a:solidFill>
                <a:cs typeface="Calibri Light"/>
              </a:rPr>
              <a:t>T</a:t>
            </a:r>
            <a:r>
              <a:rPr lang="es-ES" sz="4800" b="1" dirty="0" smtClean="0">
                <a:solidFill>
                  <a:srgbClr val="F542DD"/>
                </a:solidFill>
                <a:cs typeface="Calibri Light"/>
              </a:rPr>
              <a:t>eam </a:t>
            </a:r>
            <a:r>
              <a:rPr lang="es-ES" sz="4800" b="1" dirty="0" err="1">
                <a:solidFill>
                  <a:srgbClr val="F542DD"/>
                </a:solidFill>
                <a:cs typeface="Calibri Light"/>
              </a:rPr>
              <a:t>B</a:t>
            </a:r>
            <a:r>
              <a:rPr lang="es-ES" sz="4800" b="1" dirty="0" err="1" smtClean="0">
                <a:solidFill>
                  <a:srgbClr val="F542DD"/>
                </a:solidFill>
                <a:cs typeface="Calibri Light"/>
              </a:rPr>
              <a:t>uilding</a:t>
            </a:r>
            <a:r>
              <a:rPr lang="es-ES" sz="4800" b="1" dirty="0" smtClean="0">
                <a:solidFill>
                  <a:srgbClr val="F542DD"/>
                </a:solidFill>
                <a:cs typeface="Calibri Light"/>
              </a:rPr>
              <a:t> </a:t>
            </a:r>
            <a:r>
              <a:rPr lang="es-ES" sz="4800" b="1" dirty="0" err="1">
                <a:solidFill>
                  <a:srgbClr val="F542DD"/>
                </a:solidFill>
                <a:cs typeface="Calibri Light"/>
              </a:rPr>
              <a:t>A</a:t>
            </a:r>
            <a:r>
              <a:rPr lang="es-ES" sz="4800" b="1" dirty="0" err="1" smtClean="0">
                <a:solidFill>
                  <a:srgbClr val="F542DD"/>
                </a:solidFill>
                <a:cs typeface="Calibri Light"/>
              </a:rPr>
              <a:t>ctivities</a:t>
            </a:r>
            <a:r>
              <a:rPr lang="es-ES" sz="4800" b="1" dirty="0">
                <a:solidFill>
                  <a:srgbClr val="F542DD"/>
                </a:solidFill>
                <a:cs typeface="Calibri Light"/>
              </a:rPr>
              <a:t>: </a:t>
            </a:r>
            <a:r>
              <a:rPr lang="es-ES" sz="4800" b="1" dirty="0" smtClean="0">
                <a:solidFill>
                  <a:srgbClr val="F542DD"/>
                </a:solidFill>
                <a:cs typeface="Calibri Light"/>
              </a:rPr>
              <a:t>“</a:t>
            </a:r>
            <a:r>
              <a:rPr lang="es-ES" sz="4800" b="1" dirty="0" err="1" smtClean="0">
                <a:solidFill>
                  <a:srgbClr val="F542DD"/>
                </a:solidFill>
                <a:cs typeface="Calibri Light"/>
              </a:rPr>
              <a:t>T</a:t>
            </a:r>
            <a:r>
              <a:rPr lang="es-ES" sz="4800" b="1" dirty="0" err="1" smtClean="0">
                <a:solidFill>
                  <a:srgbClr val="F542DD"/>
                </a:solidFill>
                <a:cs typeface="Calibri Light"/>
              </a:rPr>
              <a:t>erraceo</a:t>
            </a:r>
            <a:r>
              <a:rPr lang="es-ES" sz="4800" b="1" dirty="0" smtClean="0">
                <a:solidFill>
                  <a:srgbClr val="F542DD"/>
                </a:solidFill>
                <a:cs typeface="Calibri Light"/>
              </a:rPr>
              <a:t> </a:t>
            </a:r>
            <a:r>
              <a:rPr lang="es-ES" sz="4800" b="1" dirty="0">
                <a:solidFill>
                  <a:srgbClr val="F542DD"/>
                </a:solidFill>
                <a:cs typeface="Calibri Light"/>
              </a:rPr>
              <a:t>and </a:t>
            </a:r>
            <a:r>
              <a:rPr lang="es-ES" sz="4800" b="1" dirty="0" smtClean="0">
                <a:solidFill>
                  <a:srgbClr val="F542DD"/>
                </a:solidFill>
                <a:cs typeface="Calibri Light"/>
              </a:rPr>
              <a:t>Tapas</a:t>
            </a:r>
            <a:r>
              <a:rPr lang="es-ES" sz="4800" b="1" dirty="0">
                <a:solidFill>
                  <a:srgbClr val="F542DD"/>
                </a:solidFill>
                <a:cs typeface="Calibri Light"/>
              </a:rPr>
              <a:t>", cultural free tour... </a:t>
            </a:r>
          </a:p>
        </p:txBody>
      </p:sp>
      <p:pic>
        <p:nvPicPr>
          <p:cNvPr id="6" name="Imagen 6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658AA631-DB1F-4EB0-995F-DB9375D5B8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6540" y="2072572"/>
            <a:ext cx="6389297" cy="4791972"/>
          </a:xfrm>
        </p:spPr>
      </p:pic>
      <p:pic>
        <p:nvPicPr>
          <p:cNvPr id="5" name="Imagen 5" descr="Grupo de personas paradas en la calle&#10;&#10;Descripción generada automáticamente">
            <a:extLst>
              <a:ext uri="{FF2B5EF4-FFF2-40B4-BE49-F238E27FC236}">
                <a16:creationId xmlns:a16="http://schemas.microsoft.com/office/drawing/2014/main" id="{2B947752-98DB-4046-80AB-F7678D6AF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8" y="2070417"/>
            <a:ext cx="6395048" cy="4781907"/>
          </a:xfrm>
        </p:spPr>
      </p:pic>
    </p:spTree>
    <p:extLst>
      <p:ext uri="{BB962C8B-B14F-4D97-AF65-F5344CB8AC3E}">
        <p14:creationId xmlns:p14="http://schemas.microsoft.com/office/powerpoint/2010/main" val="148402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Personas sentadas en una biblioteca&#10;&#10;Descripción generada automáticamente">
            <a:extLst>
              <a:ext uri="{FF2B5EF4-FFF2-40B4-BE49-F238E27FC236}">
                <a16:creationId xmlns:a16="http://schemas.microsoft.com/office/drawing/2014/main" id="{671407C3-772D-4083-B323-B8D4A443B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69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781196-BF02-434F-9C89-770E88C8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23" y="221351"/>
            <a:ext cx="6373211" cy="13399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>
                <a:solidFill>
                  <a:srgbClr val="F542DD"/>
                </a:solidFill>
              </a:rPr>
              <a:t>Feedback session</a:t>
            </a:r>
            <a:r>
              <a:rPr lang="en-US" sz="5400">
                <a:solidFill>
                  <a:srgbClr val="F542DD"/>
                </a:solidFill>
              </a:rPr>
              <a:t> </a:t>
            </a:r>
            <a:endParaRPr lang="en-US" sz="5400">
              <a:cs typeface="Calibri 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5068FB-43EF-46D8-BDE4-3A2EACDD61E7}"/>
              </a:ext>
            </a:extLst>
          </p:cNvPr>
          <p:cNvSpPr txBox="1"/>
          <p:nvPr/>
        </p:nvSpPr>
        <p:spPr>
          <a:xfrm>
            <a:off x="258332" y="2338903"/>
            <a:ext cx="5034177" cy="4154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B050"/>
                </a:solidFill>
              </a:rPr>
              <a:t>- </a:t>
            </a:r>
            <a:r>
              <a:rPr lang="en-US" sz="4000" dirty="0" smtClean="0">
                <a:solidFill>
                  <a:srgbClr val="00B050"/>
                </a:solidFill>
              </a:rPr>
              <a:t>assessing our</a:t>
            </a:r>
            <a:r>
              <a:rPr lang="en-US" sz="4000" dirty="0">
                <a:solidFill>
                  <a:srgbClr val="00B050"/>
                </a:solidFill>
              </a:rPr>
              <a:t> visit</a:t>
            </a:r>
            <a:endParaRPr lang="en-US" sz="4000" dirty="0">
              <a:solidFill>
                <a:srgbClr val="00B050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B050"/>
                </a:solidFill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</a:rPr>
              <a:t>organising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>
                <a:solidFill>
                  <a:srgbClr val="00B050"/>
                </a:solidFill>
              </a:rPr>
              <a:t>our next meeting key points .</a:t>
            </a:r>
            <a:endParaRPr lang="en-US" sz="4000" dirty="0">
              <a:solidFill>
                <a:srgbClr val="00B050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sz="2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pic>
        <p:nvPicPr>
          <p:cNvPr id="3" name="Imagen 5" descr="Texto&#10;&#10;Descripción generada automáticamente">
            <a:extLst>
              <a:ext uri="{FF2B5EF4-FFF2-40B4-BE49-F238E27FC236}">
                <a16:creationId xmlns:a16="http://schemas.microsoft.com/office/drawing/2014/main" id="{F8BC7913-9BAB-483A-AC15-9D8CE07F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19" y="4791974"/>
            <a:ext cx="1564257" cy="2061713"/>
          </a:xfrm>
          <a:prstGeom prst="rect">
            <a:avLst/>
          </a:prstGeom>
        </p:spPr>
      </p:pic>
      <p:pic>
        <p:nvPicPr>
          <p:cNvPr id="6" name="Imagen 6" descr="Comida de colores encima de mesa&#10;&#10;Descripción generada automáticamente">
            <a:extLst>
              <a:ext uri="{FF2B5EF4-FFF2-40B4-BE49-F238E27FC236}">
                <a16:creationId xmlns:a16="http://schemas.microsoft.com/office/drawing/2014/main" id="{BA5BAB3B-5323-473B-9970-887E3BBFA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6" y="4793411"/>
            <a:ext cx="256146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6B4A20-9B7D-436A-AC7B-9B620119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" y="1933219"/>
            <a:ext cx="4025662" cy="38051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>
                <a:solidFill>
                  <a:srgbClr val="00B0F0"/>
                </a:solidFill>
                <a:ea typeface="+mj-lt"/>
                <a:cs typeface="+mj-lt"/>
              </a:rPr>
              <a:t>ACTIVITY 2</a:t>
            </a:r>
            <a:r>
              <a:rPr lang="es-ES" sz="3400" dirty="0">
                <a:cs typeface="Calibri Light"/>
              </a:rPr>
              <a:t/>
            </a:r>
            <a:br>
              <a:rPr lang="es-ES" sz="3400" dirty="0">
                <a:cs typeface="Calibri Light"/>
              </a:rPr>
            </a:br>
            <a:r>
              <a:rPr lang="en-US" sz="3400" dirty="0">
                <a:solidFill>
                  <a:srgbClr val="FFFFFF"/>
                </a:solidFill>
              </a:rPr>
              <a:t>15 Spanish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>
                <a:solidFill>
                  <a:srgbClr val="FFFFFF"/>
                </a:solidFill>
              </a:rPr>
              <a:t>students from our </a:t>
            </a:r>
            <a:r>
              <a:rPr lang="en-US" sz="3400" dirty="0" smtClean="0">
                <a:solidFill>
                  <a:srgbClr val="FFFFFF"/>
                </a:solidFill>
              </a:rPr>
              <a:t>partner school </a:t>
            </a:r>
            <a:r>
              <a:rPr lang="en-US" sz="3400" dirty="0">
                <a:solidFill>
                  <a:srgbClr val="FFFFFF"/>
                </a:solidFill>
              </a:rPr>
              <a:t>visit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St John of Jerusalem</a:t>
            </a:r>
            <a:r>
              <a:rPr lang="en-US" sz="3400" dirty="0">
                <a:solidFill>
                  <a:srgbClr val="FFFFFF"/>
                </a:solidFill>
              </a:rPr>
              <a:t/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>
                <a:solidFill>
                  <a:srgbClr val="FFFFFF"/>
                </a:solidFill>
              </a:rPr>
              <a:t> July 2019</a:t>
            </a:r>
            <a:endParaRPr lang="es-ES" dirty="0">
              <a:cs typeface="Calibri Light" panose="020F0302020204030204"/>
            </a:endParaRPr>
          </a:p>
        </p:txBody>
      </p:sp>
      <p:pic>
        <p:nvPicPr>
          <p:cNvPr id="4" name="Imagen 4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339301D2-AA37-4DD0-842E-6AF0B612B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519" b="15481"/>
          <a:stretch/>
        </p:blipFill>
        <p:spPr>
          <a:xfrm>
            <a:off x="4442270" y="343996"/>
            <a:ext cx="7225748" cy="4064482"/>
          </a:xfrm>
          <a:prstGeom prst="rect">
            <a:avLst/>
          </a:prstGeom>
        </p:spPr>
      </p:pic>
      <p:pic>
        <p:nvPicPr>
          <p:cNvPr id="7" name="Imagen 7">
            <a:hlinkClick r:id="" action="ppaction://media"/>
            <a:extLst>
              <a:ext uri="{FF2B5EF4-FFF2-40B4-BE49-F238E27FC236}">
                <a16:creationId xmlns:a16="http://schemas.microsoft.com/office/drawing/2014/main" id="{9F990778-5D15-425D-9D29-CD354705D0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19737" y="4268704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2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9B4414-CCF5-426D-9130-155924145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4800">
                <a:solidFill>
                  <a:srgbClr val="F542DD"/>
                </a:solidFill>
                <a:cs typeface="Calibri"/>
              </a:rPr>
              <a:t>School Welcoming Assembly.</a:t>
            </a:r>
            <a:endParaRPr lang="es-ES" sz="4800">
              <a:solidFill>
                <a:srgbClr val="F542DD"/>
              </a:solidFill>
              <a:cs typeface="Calibri"/>
            </a:endParaRPr>
          </a:p>
        </p:txBody>
      </p:sp>
      <p:pic>
        <p:nvPicPr>
          <p:cNvPr id="7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D1574F9-A8B0-497D-B809-6B9A1929C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32" t="19531" r="33918" b="35156"/>
          <a:stretch/>
        </p:blipFill>
        <p:spPr>
          <a:xfrm>
            <a:off x="660364" y="2505076"/>
            <a:ext cx="6021408" cy="3696790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BB9969C-C9C2-4E58-AE45-23DABE5A4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660371"/>
            <a:ext cx="5686395" cy="184470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5400">
                <a:solidFill>
                  <a:srgbClr val="F542DD"/>
                </a:solidFill>
                <a:ea typeface="+mn-lt"/>
                <a:cs typeface="+mn-lt"/>
              </a:rPr>
              <a:t>CONFERENCE:</a:t>
            </a:r>
            <a:endParaRPr lang="es-ES" sz="4800" err="1">
              <a:ea typeface="+mn-lt"/>
              <a:cs typeface="+mn-lt"/>
            </a:endParaRPr>
          </a:p>
          <a:p>
            <a:r>
              <a:rPr lang="es-ES" sz="4800" b="0" err="1">
                <a:solidFill>
                  <a:srgbClr val="00B050"/>
                </a:solidFill>
                <a:ea typeface="+mn-lt"/>
                <a:cs typeface="+mn-lt"/>
              </a:rPr>
              <a:t>Religions</a:t>
            </a:r>
            <a:r>
              <a:rPr lang="es-ES" sz="4800" b="0">
                <a:solidFill>
                  <a:srgbClr val="00B050"/>
                </a:solidFill>
                <a:ea typeface="+mn-lt"/>
                <a:cs typeface="+mn-lt"/>
              </a:rPr>
              <a:t> in </a:t>
            </a:r>
            <a:r>
              <a:rPr lang="es-ES" sz="4800" b="0" err="1">
                <a:solidFill>
                  <a:srgbClr val="00B050"/>
                </a:solidFill>
                <a:ea typeface="+mn-lt"/>
                <a:cs typeface="+mn-lt"/>
              </a:rPr>
              <a:t>the</a:t>
            </a:r>
            <a:r>
              <a:rPr lang="es-ES" sz="4800" b="0">
                <a:solidFill>
                  <a:srgbClr val="00B050"/>
                </a:solidFill>
                <a:ea typeface="+mn-lt"/>
                <a:cs typeface="+mn-lt"/>
              </a:rPr>
              <a:t> </a:t>
            </a:r>
            <a:r>
              <a:rPr lang="es-ES" sz="4800" b="0" err="1">
                <a:solidFill>
                  <a:srgbClr val="00B050"/>
                </a:solidFill>
                <a:ea typeface="+mn-lt"/>
                <a:cs typeface="+mn-lt"/>
              </a:rPr>
              <a:t>world</a:t>
            </a:r>
            <a:endParaRPr lang="es-ES" sz="4800" err="1">
              <a:ea typeface="+mn-lt"/>
              <a:cs typeface="+mn-lt"/>
            </a:endParaRPr>
          </a:p>
        </p:txBody>
      </p:sp>
      <p:pic>
        <p:nvPicPr>
          <p:cNvPr id="8" name="Imagen 8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22719856-0FEE-42A3-AF72-AC0E4C8A60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14370" y="2505075"/>
            <a:ext cx="4902696" cy="3684588"/>
          </a:xfrm>
        </p:spPr>
      </p:pic>
    </p:spTree>
    <p:extLst>
      <p:ext uri="{BB962C8B-B14F-4D97-AF65-F5344CB8AC3E}">
        <p14:creationId xmlns:p14="http://schemas.microsoft.com/office/powerpoint/2010/main" val="3750504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BF2920-3C8D-48A6-BD16-8DBC2F44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37" y="1549614"/>
            <a:ext cx="4449821" cy="109699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00B050"/>
                </a:solidFill>
                <a:latin typeface="Calibri"/>
                <a:cs typeface="Calibri"/>
              </a:rPr>
              <a:t>Making silhouettes:</a:t>
            </a:r>
            <a:br>
              <a:rPr lang="en-US" sz="5300" dirty="0">
                <a:solidFill>
                  <a:srgbClr val="00B050"/>
                </a:solidFill>
                <a:latin typeface="Calibri"/>
                <a:cs typeface="Calibri"/>
              </a:rPr>
            </a:br>
            <a:r>
              <a:rPr lang="en-US" sz="3100" dirty="0">
                <a:latin typeface="Calibri"/>
                <a:cs typeface="Calibri"/>
              </a:rPr>
              <a:t>with the </a:t>
            </a:r>
            <a:r>
              <a:rPr lang="en-US" sz="3100" dirty="0" smtClean="0">
                <a:latin typeface="Calibri"/>
                <a:cs typeface="Calibri"/>
              </a:rPr>
              <a:t>year 5 class </a:t>
            </a:r>
            <a:r>
              <a:rPr lang="en-US" sz="3100" dirty="0">
                <a:latin typeface="Calibri"/>
                <a:cs typeface="Calibri"/>
              </a:rPr>
              <a:t>to work on the professions</a:t>
            </a:r>
            <a:r>
              <a:rPr lang="en-US" sz="1800" dirty="0">
                <a:solidFill>
                  <a:srgbClr val="00B050"/>
                </a:solidFill>
                <a:latin typeface="Calibri"/>
                <a:cs typeface="Calibri"/>
              </a:rPr>
              <a:t> </a:t>
            </a:r>
            <a:endParaRPr lang="es-ES" sz="1800" dirty="0">
              <a:cs typeface="Calibri Light"/>
            </a:endParaRPr>
          </a:p>
        </p:txBody>
      </p:sp>
      <p:pic>
        <p:nvPicPr>
          <p:cNvPr id="7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DA8F9C4-77CA-4C66-A7FA-158840181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7" t="17705" r="34033" b="34783"/>
          <a:stretch/>
        </p:blipFill>
        <p:spPr>
          <a:xfrm>
            <a:off x="79226" y="3697723"/>
            <a:ext cx="5595520" cy="3162719"/>
          </a:xfrm>
        </p:spPr>
      </p:pic>
      <p:pic>
        <p:nvPicPr>
          <p:cNvPr id="9" name="Imagen 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0777851-479D-45CB-961C-907F40803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9" t="19444" r="36639" b="43056"/>
          <a:stretch/>
        </p:blipFill>
        <p:spPr>
          <a:xfrm rot="5400000">
            <a:off x="3214778" y="4096829"/>
            <a:ext cx="3707977" cy="182107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7A85CBB-5E52-48D1-A848-0864E3BF3DA2}"/>
              </a:ext>
            </a:extLst>
          </p:cNvPr>
          <p:cNvSpPr txBox="1">
            <a:spLocks/>
          </p:cNvSpPr>
          <p:nvPr/>
        </p:nvSpPr>
        <p:spPr>
          <a:xfrm>
            <a:off x="5977671" y="-167576"/>
            <a:ext cx="5154312" cy="1370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B050"/>
                </a:solidFill>
                <a:latin typeface="Calibri"/>
                <a:cs typeface="Calibri"/>
              </a:rPr>
              <a:t>P.E. Class</a:t>
            </a:r>
            <a:endParaRPr lang="es-ES" sz="4800" dirty="0"/>
          </a:p>
        </p:txBody>
      </p:sp>
      <p:pic>
        <p:nvPicPr>
          <p:cNvPr id="12" name="Imagen 1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ABCC8C9-9EEE-4079-872E-73AFD07EE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8" t="16473" r="41783" b="45476"/>
          <a:stretch/>
        </p:blipFill>
        <p:spPr>
          <a:xfrm>
            <a:off x="5814651" y="1293244"/>
            <a:ext cx="5443767" cy="2818542"/>
          </a:xfrm>
          <a:prstGeom prst="rect">
            <a:avLst/>
          </a:prstGeom>
        </p:spPr>
      </p:pic>
      <p:pic>
        <p:nvPicPr>
          <p:cNvPr id="8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E29C41D-7609-42AE-AECA-69202ECF8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1" t="18056" r="34555" b="34722"/>
          <a:stretch/>
        </p:blipFill>
        <p:spPr>
          <a:xfrm>
            <a:off x="7022214" y="3636753"/>
            <a:ext cx="6154253" cy="34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3A871F-2F08-4CD8-BBD2-2908637C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35" y="1600223"/>
            <a:ext cx="5157787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z="3200">
                <a:solidFill>
                  <a:srgbClr val="00B050"/>
                </a:solidFill>
                <a:cs typeface="Calibri"/>
              </a:rPr>
              <a:t>SPORTS DAY:</a:t>
            </a:r>
            <a:endParaRPr lang="es-ES" sz="3200">
              <a:cs typeface="Calibri"/>
            </a:endParaRPr>
          </a:p>
          <a:p>
            <a:r>
              <a:rPr lang="en-US" sz="2800" b="0">
                <a:cs typeface="Calibri"/>
              </a:rPr>
              <a:t>with different games in which teachers, students and families participated.</a:t>
            </a:r>
            <a:endParaRPr lang="es-ES" sz="2800" b="0">
              <a:ea typeface="+mn-lt"/>
              <a:cs typeface="+mn-lt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DD7874-60DE-48FB-8FFD-F87FF69B3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4978" y="2118608"/>
            <a:ext cx="5183188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>
                <a:solidFill>
                  <a:srgbClr val="00B050"/>
                </a:solidFill>
                <a:cs typeface="Calibri"/>
              </a:rPr>
              <a:t>Picnic with the school teachers</a:t>
            </a:r>
            <a:endParaRPr lang="es-ES" sz="4800">
              <a:solidFill>
                <a:srgbClr val="00B050"/>
              </a:solidFill>
              <a:cs typeface="Calibri"/>
            </a:endParaRPr>
          </a:p>
          <a:p>
            <a:endParaRPr lang="es-ES">
              <a:cs typeface="Calibri"/>
            </a:endParaRPr>
          </a:p>
        </p:txBody>
      </p:sp>
      <p:pic>
        <p:nvPicPr>
          <p:cNvPr id="8" name="Imagen 8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E78A14D5-82AF-4561-9D8F-34E4BB702A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1345" t="19803" r="48246" b="53906"/>
          <a:stretch/>
        </p:blipFill>
        <p:spPr>
          <a:xfrm>
            <a:off x="398307" y="2711583"/>
            <a:ext cx="5807688" cy="3791450"/>
          </a:xfr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2E0508C3-1C86-49F6-BACC-340E4FDC9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544" t="22656" r="47076" b="35938"/>
          <a:stretch/>
        </p:blipFill>
        <p:spPr>
          <a:xfrm>
            <a:off x="473458" y="2778245"/>
            <a:ext cx="1738154" cy="1525653"/>
          </a:xfrm>
        </p:spPr>
      </p:pic>
      <p:pic>
        <p:nvPicPr>
          <p:cNvPr id="4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F00D957-7B8D-4131-AFB7-7359ABC8E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4" t="18285" r="34403" b="40034"/>
          <a:stretch/>
        </p:blipFill>
        <p:spPr>
          <a:xfrm>
            <a:off x="5759569" y="2709593"/>
            <a:ext cx="5916173" cy="37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3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CF0A4-F218-4738-BA05-76F170FB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7" y="689681"/>
            <a:ext cx="6155267" cy="1353785"/>
          </a:xfrm>
        </p:spPr>
        <p:txBody>
          <a:bodyPr>
            <a:normAutofit fontScale="90000"/>
          </a:bodyPr>
          <a:lstStyle/>
          <a:p>
            <a:r>
              <a:rPr lang="es-ES" dirty="0" err="1">
                <a:solidFill>
                  <a:srgbClr val="F542DD"/>
                </a:solidFill>
                <a:cs typeface="Calibri Light"/>
              </a:rPr>
              <a:t>Getting</a:t>
            </a:r>
            <a:r>
              <a:rPr lang="es-ES" dirty="0">
                <a:solidFill>
                  <a:srgbClr val="F542DD"/>
                </a:solidFill>
                <a:cs typeface="Calibri Light"/>
              </a:rPr>
              <a:t> </a:t>
            </a:r>
            <a:r>
              <a:rPr lang="es-ES" dirty="0" err="1">
                <a:solidFill>
                  <a:srgbClr val="F542DD"/>
                </a:solidFill>
                <a:cs typeface="Calibri Light"/>
              </a:rPr>
              <a:t>around</a:t>
            </a:r>
            <a:r>
              <a:rPr lang="es-ES" dirty="0">
                <a:solidFill>
                  <a:srgbClr val="F542DD"/>
                </a:solidFill>
                <a:cs typeface="Calibri Light"/>
              </a:rPr>
              <a:t> London:</a:t>
            </a:r>
            <a:br>
              <a:rPr lang="es-ES" dirty="0">
                <a:solidFill>
                  <a:srgbClr val="F542DD"/>
                </a:solidFill>
                <a:cs typeface="Calibri Light"/>
              </a:rPr>
            </a:br>
            <a:r>
              <a:rPr lang="en-US" sz="2700" dirty="0">
                <a:latin typeface="Calibri"/>
                <a:cs typeface="Calibri"/>
              </a:rPr>
              <a:t>Visit to the Museum of London and walk to </a:t>
            </a:r>
            <a:r>
              <a:rPr lang="en-US" sz="2700" dirty="0" err="1">
                <a:latin typeface="Calibri"/>
                <a:cs typeface="Calibri"/>
              </a:rPr>
              <a:t>Picadilly</a:t>
            </a:r>
            <a:r>
              <a:rPr lang="en-US" sz="2700" dirty="0">
                <a:latin typeface="Calibri"/>
                <a:cs typeface="Calibri"/>
              </a:rPr>
              <a:t> Circus, Trafalgar Square,  </a:t>
            </a:r>
            <a:r>
              <a:rPr lang="en-US" sz="2700" dirty="0" err="1">
                <a:latin typeface="Calibri"/>
                <a:cs typeface="Calibri"/>
              </a:rPr>
              <a:t>Hamleys</a:t>
            </a:r>
            <a:r>
              <a:rPr lang="en-US" sz="2700" dirty="0">
                <a:latin typeface="Calibri"/>
                <a:cs typeface="Calibri"/>
              </a:rPr>
              <a:t> toy store.</a:t>
            </a:r>
            <a:endParaRPr lang="es-ES" sz="2700" dirty="0">
              <a:ea typeface="+mj-lt"/>
              <a:cs typeface="+mj-lt"/>
            </a:endParaRPr>
          </a:p>
          <a:p>
            <a:endParaRPr lang="es-ES" dirty="0">
              <a:cs typeface="Calibri Light"/>
            </a:endParaRPr>
          </a:p>
        </p:txBody>
      </p:sp>
      <p:pic>
        <p:nvPicPr>
          <p:cNvPr id="3" name="Imagen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BDE19E2-AB5F-4CFF-8802-334930F3D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" t="16667" r="34031" b="36111"/>
          <a:stretch/>
        </p:blipFill>
        <p:spPr>
          <a:xfrm>
            <a:off x="353683" y="3924301"/>
            <a:ext cx="4038217" cy="2279892"/>
          </a:xfrm>
          <a:prstGeom prst="rect">
            <a:avLst/>
          </a:prstGeom>
        </p:spPr>
      </p:pic>
      <p:pic>
        <p:nvPicPr>
          <p:cNvPr id="4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CB077C7-3801-4451-BBF3-DB41F0C2B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9" t="18056" r="44503" b="35417"/>
          <a:stretch/>
        </p:blipFill>
        <p:spPr>
          <a:xfrm>
            <a:off x="2754702" y="2040866"/>
            <a:ext cx="2816744" cy="2323115"/>
          </a:xfrm>
          <a:prstGeom prst="rect">
            <a:avLst/>
          </a:prstGeom>
        </p:spPr>
      </p:pic>
      <p:pic>
        <p:nvPicPr>
          <p:cNvPr id="5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9D34B28-99E6-45D8-9CE5-9E41D421F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8" t="16667" r="42408" b="35417"/>
          <a:stretch/>
        </p:blipFill>
        <p:spPr>
          <a:xfrm>
            <a:off x="4523117" y="4082452"/>
            <a:ext cx="3621727" cy="2768632"/>
          </a:xfrm>
          <a:prstGeom prst="rect">
            <a:avLst/>
          </a:prstGeom>
        </p:spPr>
      </p:pic>
      <p:pic>
        <p:nvPicPr>
          <p:cNvPr id="8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C26BF03-A215-4CDA-8D7E-42015783E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1" t="17361" r="41361" b="36111"/>
          <a:stretch/>
        </p:blipFill>
        <p:spPr>
          <a:xfrm>
            <a:off x="7628626" y="85546"/>
            <a:ext cx="4728558" cy="2998848"/>
          </a:xfrm>
          <a:prstGeom prst="rect">
            <a:avLst/>
          </a:prstGeom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4B228607-3D11-435E-A43E-B8F9F73A9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174" y="3095121"/>
            <a:ext cx="2829464" cy="38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64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A04CAE6-6F22-475F-A948-25EFCDFCD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" t="18182" r="39315" b="41455"/>
          <a:stretch/>
        </p:blipFill>
        <p:spPr>
          <a:xfrm>
            <a:off x="-5751" y="3435471"/>
            <a:ext cx="6468145" cy="3344706"/>
          </a:xfrm>
          <a:prstGeom prst="rect">
            <a:avLst/>
          </a:prstGeom>
        </p:spPr>
      </p:pic>
      <p:pic>
        <p:nvPicPr>
          <p:cNvPr id="4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981C982-F07D-4D8D-9356-5E70B83F2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8" t="17361" r="35079" b="36806"/>
          <a:stretch/>
        </p:blipFill>
        <p:spPr>
          <a:xfrm>
            <a:off x="6234023" y="3435470"/>
            <a:ext cx="5921728" cy="34158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65A2C2-9C1E-4C35-905C-27EC219D54D0}"/>
              </a:ext>
            </a:extLst>
          </p:cNvPr>
          <p:cNvSpPr txBox="1"/>
          <p:nvPr/>
        </p:nvSpPr>
        <p:spPr>
          <a:xfrm>
            <a:off x="237766" y="467803"/>
            <a:ext cx="668259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6000" err="1">
                <a:solidFill>
                  <a:srgbClr val="F542DD"/>
                </a:solidFill>
              </a:rPr>
              <a:t>Feedback</a:t>
            </a:r>
            <a:r>
              <a:rPr lang="es-ES" sz="6000">
                <a:solidFill>
                  <a:srgbClr val="F542DD"/>
                </a:solidFill>
              </a:rPr>
              <a:t> meeting and </a:t>
            </a:r>
            <a:r>
              <a:rPr lang="es-ES" sz="6000" err="1">
                <a:solidFill>
                  <a:srgbClr val="F542DD"/>
                </a:solidFill>
              </a:rPr>
              <a:t>farewell</a:t>
            </a:r>
            <a:endParaRPr lang="es-ES" sz="6000" err="1">
              <a:solidFill>
                <a:srgbClr val="F542DD"/>
              </a:solidFill>
              <a:cs typeface="Calibri"/>
            </a:endParaRPr>
          </a:p>
        </p:txBody>
      </p:sp>
      <p:pic>
        <p:nvPicPr>
          <p:cNvPr id="7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41A6D01-892F-45CB-8C49-A497C418C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5" t="16667" r="38743" b="34028"/>
          <a:stretch/>
        </p:blipFill>
        <p:spPr>
          <a:xfrm>
            <a:off x="7197307" y="-718"/>
            <a:ext cx="4958535" cy="32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2F536A-3E78-418C-A8D3-3972D207966D}"/>
              </a:ext>
            </a:extLst>
          </p:cNvPr>
          <p:cNvSpPr txBox="1"/>
          <p:nvPr/>
        </p:nvSpPr>
        <p:spPr>
          <a:xfrm>
            <a:off x="-51390" y="2420679"/>
            <a:ext cx="75987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800">
                <a:solidFill>
                  <a:srgbClr val="00B0F0"/>
                </a:solidFill>
              </a:rPr>
              <a:t>PREPARATORY ACTIVITIES</a:t>
            </a:r>
            <a:endParaRPr lang="es-ES" sz="4800">
              <a:solidFill>
                <a:srgbClr val="00B0F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48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FF97C2-9574-4951-B24A-C3D0E544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190" y="5229288"/>
            <a:ext cx="7543933" cy="1099831"/>
          </a:xfrm>
        </p:spPr>
        <p:txBody>
          <a:bodyPr>
            <a:normAutofit/>
          </a:bodyPr>
          <a:lstStyle/>
          <a:p>
            <a:r>
              <a:rPr lang="es-ES" sz="1900" dirty="0">
                <a:solidFill>
                  <a:srgbClr val="F542DD"/>
                </a:solidFill>
                <a:ea typeface="+mj-lt"/>
                <a:cs typeface="+mj-lt"/>
              </a:rPr>
              <a:t>15 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children</a:t>
            </a:r>
            <a:r>
              <a:rPr lang="es-ES" sz="1900" dirty="0" smtClean="0">
                <a:solidFill>
                  <a:srgbClr val="F542DD"/>
                </a:solidFill>
                <a:ea typeface="+mj-lt"/>
                <a:cs typeface="+mj-lt"/>
              </a:rPr>
              <a:t> </a:t>
            </a:r>
            <a:r>
              <a:rPr lang="es-ES" sz="1900" dirty="0">
                <a:solidFill>
                  <a:srgbClr val="F542DD"/>
                </a:solidFill>
                <a:ea typeface="+mj-lt"/>
                <a:cs typeface="+mj-lt"/>
              </a:rPr>
              <a:t>and 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some</a:t>
            </a:r>
            <a:r>
              <a:rPr lang="es-ES" sz="1900" dirty="0">
                <a:solidFill>
                  <a:srgbClr val="F542DD"/>
                </a:solidFill>
                <a:ea typeface="+mj-lt"/>
                <a:cs typeface="+mj-lt"/>
              </a:rPr>
              <a:t> 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teachers</a:t>
            </a:r>
            <a:r>
              <a:rPr lang="es-ES" sz="1900" dirty="0">
                <a:solidFill>
                  <a:srgbClr val="F542DD"/>
                </a:solidFill>
                <a:ea typeface="+mj-lt"/>
                <a:cs typeface="+mj-lt"/>
              </a:rPr>
              <a:t> from St John of Jerusalem 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visit</a:t>
            </a:r>
            <a:r>
              <a:rPr lang="es-ES" sz="1900" dirty="0" smtClean="0">
                <a:solidFill>
                  <a:srgbClr val="F542DD"/>
                </a:solidFill>
                <a:ea typeface="+mj-lt"/>
                <a:cs typeface="+mj-lt"/>
              </a:rPr>
              <a:t> 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our</a:t>
            </a:r>
            <a:r>
              <a:rPr lang="es-ES" sz="1900" dirty="0" smtClean="0">
                <a:solidFill>
                  <a:srgbClr val="F542DD"/>
                </a:solidFill>
                <a:ea typeface="+mj-lt"/>
                <a:cs typeface="+mj-lt"/>
              </a:rPr>
              <a:t> 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partner</a:t>
            </a:r>
            <a:r>
              <a:rPr lang="es-ES" sz="1900" dirty="0" smtClean="0">
                <a:solidFill>
                  <a:srgbClr val="F542DD"/>
                </a:solidFill>
                <a:ea typeface="+mj-lt"/>
                <a:cs typeface="+mj-lt"/>
              </a:rPr>
              <a:t> School in </a:t>
            </a:r>
            <a:r>
              <a:rPr lang="es-ES" sz="1900" dirty="0" err="1" smtClean="0">
                <a:solidFill>
                  <a:srgbClr val="F542DD"/>
                </a:solidFill>
                <a:ea typeface="+mj-lt"/>
                <a:cs typeface="+mj-lt"/>
              </a:rPr>
              <a:t>Spain</a:t>
            </a:r>
            <a:r>
              <a:rPr lang="es-ES" sz="1900" dirty="0" smtClean="0">
                <a:solidFill>
                  <a:srgbClr val="F542DD"/>
                </a:solidFill>
                <a:ea typeface="+mj-lt"/>
                <a:cs typeface="+mj-lt"/>
              </a:rPr>
              <a:t>  </a:t>
            </a:r>
            <a:r>
              <a:rPr lang="es-ES" sz="1900" dirty="0">
                <a:ea typeface="+mj-lt"/>
                <a:cs typeface="+mj-lt"/>
              </a:rPr>
              <a:t/>
            </a:r>
            <a:br>
              <a:rPr lang="es-ES" sz="1900" dirty="0">
                <a:ea typeface="+mj-lt"/>
                <a:cs typeface="+mj-lt"/>
              </a:rPr>
            </a:br>
            <a:r>
              <a:rPr lang="es-ES" sz="1900" dirty="0">
                <a:ea typeface="+mj-lt"/>
                <a:cs typeface="+mj-lt"/>
              </a:rPr>
              <a:t> </a:t>
            </a:r>
            <a:r>
              <a:rPr lang="es-ES" sz="1900" dirty="0" err="1">
                <a:ea typeface="+mj-lt"/>
                <a:cs typeface="+mj-lt"/>
              </a:rPr>
              <a:t>November</a:t>
            </a:r>
            <a:r>
              <a:rPr lang="es-ES" sz="1900" dirty="0">
                <a:ea typeface="+mj-lt"/>
                <a:cs typeface="+mj-lt"/>
              </a:rPr>
              <a:t> 2019</a:t>
            </a:r>
          </a:p>
        </p:txBody>
      </p:sp>
      <p:pic>
        <p:nvPicPr>
          <p:cNvPr id="4" name="Imagen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27409CB7-64A0-45A6-8AA2-6E9964C6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5" b="12606"/>
          <a:stretch/>
        </p:blipFill>
        <p:spPr>
          <a:xfrm>
            <a:off x="20" y="43142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7CC9E-2058-4BB3-B6DE-55061FAB1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153" y="4793622"/>
            <a:ext cx="7156418" cy="429755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  </a:t>
            </a:r>
            <a:r>
              <a:rPr lang="en-US" sz="2200">
                <a:solidFill>
                  <a:srgbClr val="00B0F0"/>
                </a:solidFill>
                <a:ea typeface="+mn-lt"/>
                <a:cs typeface="+mn-lt"/>
              </a:rPr>
              <a:t> </a:t>
            </a:r>
            <a:r>
              <a:rPr lang="en-US" sz="4600">
                <a:solidFill>
                  <a:srgbClr val="00B0F0"/>
                </a:solidFill>
                <a:ea typeface="+mn-lt"/>
                <a:cs typeface="+mn-lt"/>
              </a:rPr>
              <a:t> </a:t>
            </a:r>
            <a:r>
              <a:rPr lang="es-ES" sz="4600">
                <a:solidFill>
                  <a:srgbClr val="00B0F0"/>
                </a:solidFill>
                <a:ea typeface="+mn-lt"/>
                <a:cs typeface="+mn-lt"/>
              </a:rPr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4063590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46B6E58C-B689-4579-9683-DB5E2E29A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741726"/>
              </p:ext>
            </p:extLst>
          </p:nvPr>
        </p:nvGraphicFramePr>
        <p:xfrm>
          <a:off x="2667000" y="217715"/>
          <a:ext cx="8989811" cy="62026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11517">
                  <a:extLst>
                    <a:ext uri="{9D8B030D-6E8A-4147-A177-3AD203B41FA5}">
                      <a16:colId xmlns:a16="http://schemas.microsoft.com/office/drawing/2014/main" val="906882751"/>
                    </a:ext>
                  </a:extLst>
                </a:gridCol>
                <a:gridCol w="1810355">
                  <a:extLst>
                    <a:ext uri="{9D8B030D-6E8A-4147-A177-3AD203B41FA5}">
                      <a16:colId xmlns:a16="http://schemas.microsoft.com/office/drawing/2014/main" val="1311911929"/>
                    </a:ext>
                  </a:extLst>
                </a:gridCol>
                <a:gridCol w="2391097">
                  <a:extLst>
                    <a:ext uri="{9D8B030D-6E8A-4147-A177-3AD203B41FA5}">
                      <a16:colId xmlns:a16="http://schemas.microsoft.com/office/drawing/2014/main" val="3748322599"/>
                    </a:ext>
                  </a:extLst>
                </a:gridCol>
                <a:gridCol w="1931694">
                  <a:extLst>
                    <a:ext uri="{9D8B030D-6E8A-4147-A177-3AD203B41FA5}">
                      <a16:colId xmlns:a16="http://schemas.microsoft.com/office/drawing/2014/main" val="4124553657"/>
                    </a:ext>
                  </a:extLst>
                </a:gridCol>
                <a:gridCol w="1379503">
                  <a:extLst>
                    <a:ext uri="{9D8B030D-6E8A-4147-A177-3AD203B41FA5}">
                      <a16:colId xmlns:a16="http://schemas.microsoft.com/office/drawing/2014/main" val="1819995659"/>
                    </a:ext>
                  </a:extLst>
                </a:gridCol>
                <a:gridCol w="365645">
                  <a:extLst>
                    <a:ext uri="{9D8B030D-6E8A-4147-A177-3AD203B41FA5}">
                      <a16:colId xmlns:a16="http://schemas.microsoft.com/office/drawing/2014/main" val="845673620"/>
                    </a:ext>
                  </a:extLst>
                </a:gridCol>
              </a:tblGrid>
              <a:tr h="148659">
                <a:tc>
                  <a:txBody>
                    <a:bodyPr/>
                    <a:lstStyle/>
                    <a:p>
                      <a:pPr algn="ctr"/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>
                          <a:effectLst/>
                        </a:rPr>
                        <a:t>MONDAY 18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>
                          <a:effectLst/>
                        </a:rPr>
                        <a:t>TUESDAY 19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>
                          <a:effectLst/>
                        </a:rPr>
                        <a:t>WEDNESDAY 20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>
                          <a:effectLst/>
                        </a:rPr>
                        <a:t>THURSDAY 21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2193247"/>
                  </a:ext>
                </a:extLst>
              </a:tr>
              <a:tr h="215556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9:00- 9:30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09:15 Welcome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School tour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Presentation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a-1A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b-</a:t>
                      </a:r>
                      <a:r>
                        <a:rPr lang="en-US" sz="800">
                          <a:effectLst/>
                          <a:highlight>
                            <a:srgbClr val="00FF00"/>
                          </a:highlight>
                        </a:rPr>
                        <a:t>5A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c-4 years old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a-4 years old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b-2B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c--</a:t>
                      </a:r>
                      <a:r>
                        <a:rPr lang="en-US" sz="800">
                          <a:effectLst/>
                          <a:highlight>
                            <a:srgbClr val="00FF00"/>
                          </a:highlight>
                        </a:rPr>
                        <a:t>5B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SPORTS DAY</a:t>
                      </a: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OUTDOOR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>
                          <a:effectLst/>
                        </a:rPr>
                        <a:t>COOPERATIVE GAMES</a:t>
                      </a: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Jesús Álvaro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6576991"/>
                  </a:ext>
                </a:extLst>
              </a:tr>
              <a:tr h="222989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9:30 -10:00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Introduction in the class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  <a:highlight>
                            <a:srgbClr val="00FF00"/>
                          </a:highlight>
                        </a:rPr>
                        <a:t>5A</a:t>
                      </a:r>
                      <a:r>
                        <a:rPr lang="en-US" sz="900">
                          <a:effectLst/>
                        </a:rPr>
                        <a:t> / </a:t>
                      </a:r>
                      <a:r>
                        <a:rPr lang="en-US" sz="900">
                          <a:effectLst/>
                          <a:highlight>
                            <a:srgbClr val="FFFF00"/>
                          </a:highlight>
                        </a:rPr>
                        <a:t>6A</a:t>
                      </a:r>
                      <a:r>
                        <a:rPr lang="en-US" sz="9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0912638"/>
                  </a:ext>
                </a:extLst>
              </a:tr>
              <a:tr h="334483">
                <a:tc>
                  <a:txBody>
                    <a:bodyPr/>
                    <a:lstStyle/>
                    <a:p>
                      <a:pPr algn="l"/>
                      <a:r>
                        <a:rPr lang="en-US" sz="800">
                          <a:effectLst/>
                        </a:rPr>
                        <a:t>10:00-11:00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a- 2A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b-</a:t>
                      </a:r>
                      <a:r>
                        <a:rPr lang="en-US" sz="900">
                          <a:effectLst/>
                          <a:highlight>
                            <a:srgbClr val="FFFF00"/>
                          </a:highlight>
                        </a:rPr>
                        <a:t>6B</a:t>
                      </a:r>
                      <a:r>
                        <a:rPr lang="en-US" sz="9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c- </a:t>
                      </a:r>
                      <a:r>
                        <a:rPr lang="en-US" sz="900">
                          <a:effectLst/>
                          <a:highlight>
                            <a:srgbClr val="00FF00"/>
                          </a:highlight>
                        </a:rPr>
                        <a:t>5B</a:t>
                      </a:r>
                      <a:r>
                        <a:rPr lang="en-US" sz="900">
                          <a:effectLst/>
                        </a:rPr>
                        <a:t> 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</a:rPr>
                        <a:t>a-6A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00"/>
                          </a:highlight>
                        </a:rPr>
                        <a:t>b-5B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c-3B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Workshop: Bea PT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Equal and Different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 (Amanda, Jordyn, Patricia)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5º A+B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SCHOOL LIBRARY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7428871"/>
                  </a:ext>
                </a:extLst>
              </a:tr>
              <a:tr h="445978">
                <a:tc>
                  <a:txBody>
                    <a:bodyPr/>
                    <a:lstStyle/>
                    <a:p>
                      <a:pPr algn="l"/>
                      <a:r>
                        <a:rPr lang="en-US" sz="800">
                          <a:effectLst/>
                        </a:rPr>
                        <a:t>11:00-11:45</a:t>
                      </a:r>
                      <a:endParaRPr lang="en-US">
                        <a:effectLst/>
                      </a:endParaRPr>
                    </a:p>
                    <a:p>
                      <a:pPr algn="l"/>
                      <a:r>
                        <a:rPr lang="en-US" sz="800">
                          <a:effectLst/>
                        </a:rPr>
                        <a:t>11:30 </a:t>
                      </a:r>
                      <a:r>
                        <a:rPr lang="en-US" sz="80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800">
                          <a:effectLst/>
                        </a:rPr>
                        <a:t>Inclusion * breakfast in Infant Ed.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a-1B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b</a:t>
                      </a:r>
                      <a:r>
                        <a:rPr lang="en-US" sz="900">
                          <a:effectLst/>
                          <a:highlight>
                            <a:srgbClr val="00FF00"/>
                          </a:highlight>
                        </a:rPr>
                        <a:t>- 5A</a:t>
                      </a:r>
                      <a:r>
                        <a:rPr lang="en-US" sz="9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c-4A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a-3A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b-4B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</a:rPr>
                        <a:t>c-6A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a-1B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FFFF00"/>
                          </a:highlight>
                        </a:rPr>
                        <a:t>b-6B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 </a:t>
                      </a:r>
                      <a:r>
                        <a:rPr lang="en-US" sz="800">
                          <a:effectLst/>
                          <a:highlight>
                            <a:srgbClr val="00FF00"/>
                          </a:highlight>
                        </a:rPr>
                        <a:t>5A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4502442"/>
                  </a:ext>
                </a:extLst>
              </a:tr>
              <a:tr h="215556"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COFFEE BREAK</a:t>
                      </a:r>
                      <a:endParaRPr lang="en-US">
                        <a:effectLst/>
                      </a:endParaRPr>
                    </a:p>
                    <a:p>
                      <a:pPr algn="l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COFFEE BREAK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>
                          <a:effectLst/>
                        </a:rPr>
                        <a:t>COFFEE BREAK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>
                          <a:effectLst/>
                        </a:rPr>
                        <a:t>COFFEE BREAK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1330205"/>
                  </a:ext>
                </a:extLst>
              </a:tr>
              <a:tr h="416246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11:45-12:15</a:t>
                      </a:r>
                      <a:endParaRPr lang="es-ES_tradnl">
                        <a:effectLst/>
                      </a:endParaRPr>
                    </a:p>
                    <a:p>
                      <a:pPr algn="l"/>
                      <a:r>
                        <a:rPr lang="es-ES_tradnl" sz="800" err="1">
                          <a:effectLst/>
                        </a:rPr>
                        <a:t>Playground</a:t>
                      </a:r>
                      <a:endParaRPr lang="es-ES_tradnl" err="1">
                        <a:effectLst/>
                      </a:endParaRPr>
                    </a:p>
                    <a:p>
                      <a:pPr algn="l"/>
                      <a:r>
                        <a:rPr lang="es-ES_tradnl" sz="800">
                          <a:effectLst/>
                        </a:rPr>
                        <a:t>Workshops</a:t>
                      </a:r>
                      <a:endParaRPr lang="es-ES_tradnl">
                        <a:effectLst/>
                      </a:endParaRPr>
                    </a:p>
                    <a:p>
                      <a:pPr algn="l"/>
                      <a:r>
                        <a:rPr lang="es-ES_tradnl" sz="800">
                          <a:effectLst/>
                        </a:rPr>
                        <a:t>+ </a:t>
                      </a:r>
                      <a:r>
                        <a:rPr lang="es-ES_tradnl" sz="800" err="1">
                          <a:effectLst/>
                        </a:rPr>
                        <a:t>volunteers</a:t>
                      </a:r>
                      <a:endParaRPr lang="es-ES_tradnl" err="1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BREAK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Ángeles *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1º EPO</a:t>
                      </a:r>
                      <a:r>
                        <a:rPr lang="en-US" sz="8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(TEAM a)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BREAK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Ana PT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Infant Education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(TEAM b)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BREAK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Ana TIS *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5º EPO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(TEAM c)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BREAK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Social skills*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5</a:t>
                      </a:r>
                      <a:r>
                        <a:rPr lang="en-US" sz="800" baseline="30000">
                          <a:effectLst/>
                          <a:highlight>
                            <a:srgbClr val="00FFFF"/>
                          </a:highlight>
                        </a:rPr>
                        <a:t>th</a:t>
                      </a:r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 + 6</a:t>
                      </a:r>
                      <a:r>
                        <a:rPr lang="en-US" sz="800" baseline="30000">
                          <a:effectLst/>
                          <a:highlight>
                            <a:srgbClr val="00FFFF"/>
                          </a:highlight>
                        </a:rPr>
                        <a:t>th</a:t>
                      </a:r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  <a:highlight>
                            <a:srgbClr val="00FFFF"/>
                          </a:highlight>
                        </a:rPr>
                        <a:t>Bea PT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(TEAMS </a:t>
                      </a:r>
                      <a:r>
                        <a:rPr lang="en-US" sz="800" err="1">
                          <a:effectLst/>
                        </a:rPr>
                        <a:t>a,b,c</a:t>
                      </a:r>
                      <a:r>
                        <a:rPr lang="en-US" sz="800">
                          <a:effectLst/>
                        </a:rPr>
                        <a:t>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9309015"/>
                  </a:ext>
                </a:extLst>
              </a:tr>
              <a:tr h="475711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12:15-13:15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a -</a:t>
                      </a:r>
                      <a:r>
                        <a:rPr lang="en-US" sz="900">
                          <a:effectLst/>
                          <a:highlight>
                            <a:srgbClr val="FFFF00"/>
                          </a:highlight>
                        </a:rPr>
                        <a:t>6A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b- 4A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900">
                          <a:effectLst/>
                        </a:rPr>
                        <a:t>c- P.E. 2B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Workshop: Bea PT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Awareness about Autism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6º A+B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(Jordyn, Paula, Inma, Jorge)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SCHOOL LIBRARY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Spanish lessons *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a-6A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b-1B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c-2A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r>
                        <a:rPr lang="en-US" sz="1000">
                          <a:effectLst/>
                        </a:rPr>
                        <a:t> (FEEDBACK)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5B 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6B 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165176"/>
                  </a:ext>
                </a:extLst>
              </a:tr>
              <a:tr h="416246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13.15-</a:t>
                      </a:r>
                      <a:endParaRPr lang="es-ES_tradnl">
                        <a:effectLst/>
                      </a:endParaRPr>
                    </a:p>
                    <a:p>
                      <a:pPr algn="l"/>
                      <a:r>
                        <a:rPr lang="es-ES_tradnl" sz="800">
                          <a:effectLst/>
                        </a:rPr>
                        <a:t>14:00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Work week activities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a - </a:t>
                      </a:r>
                      <a:r>
                        <a:rPr lang="en-US" sz="1000">
                          <a:effectLst/>
                          <a:highlight>
                            <a:srgbClr val="00FF00"/>
                          </a:highlight>
                        </a:rPr>
                        <a:t>5B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b -2A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c –</a:t>
                      </a:r>
                      <a:r>
                        <a:rPr lang="en-US" sz="1000">
                          <a:effectLst/>
                          <a:highlight>
                            <a:srgbClr val="FFFF00"/>
                          </a:highlight>
                        </a:rPr>
                        <a:t>6B</a:t>
                      </a:r>
                      <a:r>
                        <a:rPr lang="en-US" sz="10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highlight>
                            <a:srgbClr val="C0C0C0"/>
                          </a:highlight>
                        </a:rPr>
                        <a:t>Spanish lessons</a:t>
                      </a:r>
                      <a:r>
                        <a:rPr lang="en-US" sz="800">
                          <a:effectLst/>
                        </a:rPr>
                        <a:t> *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a-2A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b-1A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c-5B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Infant Education *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a-3 years old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b-5 years old A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c-5 years old B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Final Assessment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5A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6A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6539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14:00-15:00</a:t>
                      </a:r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l">
                        <a:tabLst>
                          <a:tab pos="2962275" algn="l"/>
                        </a:tabLst>
                      </a:pPr>
                      <a:r>
                        <a:rPr lang="en-US" sz="800">
                          <a:effectLst/>
                        </a:rPr>
                        <a:t>	STUDENT´S LUNCH AT SCHOOL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83050"/>
                  </a:ext>
                </a:extLst>
              </a:tr>
              <a:tr h="416246">
                <a:tc>
                  <a:txBody>
                    <a:bodyPr/>
                    <a:lstStyle/>
                    <a:p>
                      <a:pPr algn="l"/>
                      <a:r>
                        <a:rPr lang="es-ES_tradnl" sz="800">
                          <a:effectLst/>
                        </a:rPr>
                        <a:t>14:00-15:00</a:t>
                      </a:r>
                      <a:endParaRPr lang="es-ES_tradnl">
                        <a:effectLst/>
                      </a:endParaRPr>
                    </a:p>
                    <a:p>
                      <a:pPr algn="l"/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TEACHER´S MEETING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ERASMUS PROJECT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AFTER LUNCH 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FREE AFTERNOON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Sightseeing Bus in the afternoon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TEACHER´S MEETING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ERASMUS PROJECT</a:t>
                      </a:r>
                      <a:endParaRPr lang="en-US">
                        <a:effectLst/>
                      </a:endParaRPr>
                    </a:p>
                    <a:p>
                      <a:pPr algn="ctr"/>
                      <a:endParaRPr lang="en-US">
                        <a:effectLst/>
                      </a:endParaRPr>
                    </a:p>
                    <a:p>
                      <a:pPr algn="ctr"/>
                      <a:r>
                        <a:rPr lang="en-US" sz="800">
                          <a:effectLst/>
                        </a:rPr>
                        <a:t>Museum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800" err="1">
                          <a:effectLst/>
                        </a:rPr>
                        <a:t>Thanksgiving</a:t>
                      </a:r>
                      <a:endParaRPr lang="es-ES_tradnl" err="1">
                        <a:effectLst/>
                      </a:endParaRPr>
                    </a:p>
                    <a:p>
                      <a:pPr algn="ctr"/>
                      <a:r>
                        <a:rPr lang="es-ES_tradnl" sz="800" err="1">
                          <a:effectLst/>
                        </a:rPr>
                        <a:t>Farewell</a:t>
                      </a:r>
                      <a:r>
                        <a:rPr lang="es-ES_tradnl" sz="800">
                          <a:effectLst/>
                        </a:rPr>
                        <a:t>!!</a:t>
                      </a:r>
                      <a:endParaRPr lang="es-ES_tradnl">
                        <a:effectLst/>
                      </a:endParaRPr>
                    </a:p>
                    <a:p>
                      <a:pPr algn="ctr"/>
                      <a:endParaRPr lang="es-ES_tradnl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873024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0EC9107-AB93-4F5D-ACFE-B69938BC12B0}"/>
              </a:ext>
            </a:extLst>
          </p:cNvPr>
          <p:cNvSpPr txBox="1"/>
          <p:nvPr/>
        </p:nvSpPr>
        <p:spPr>
          <a:xfrm>
            <a:off x="533400" y="519793"/>
            <a:ext cx="136887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18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 TO 21</a:t>
            </a:r>
            <a:r>
              <a:rPr lang="en-US" baseline="30000">
                <a:ea typeface="+mn-lt"/>
                <a:cs typeface="+mn-lt"/>
              </a:rPr>
              <a:t>ST</a:t>
            </a:r>
            <a:r>
              <a:rPr lang="en-US">
                <a:ea typeface="+mn-lt"/>
                <a:cs typeface="+mn-lt"/>
              </a:rPr>
              <a:t> NOVEMBER 2019  </a:t>
            </a:r>
            <a:endParaRPr lang="es-E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Timetable   </a:t>
            </a:r>
            <a:endParaRPr lang="es-E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62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F3F2F-996E-456A-9F1A-131F9434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37" y="-89600"/>
            <a:ext cx="6586491" cy="1286160"/>
          </a:xfrm>
        </p:spPr>
        <p:txBody>
          <a:bodyPr anchor="b">
            <a:normAutofit/>
          </a:bodyPr>
          <a:lstStyle/>
          <a:p>
            <a:r>
              <a:rPr lang="es-ES" err="1">
                <a:solidFill>
                  <a:srgbClr val="F542DD"/>
                </a:solidFill>
                <a:ea typeface="+mj-lt"/>
                <a:cs typeface="+mj-lt"/>
              </a:rPr>
              <a:t>Empreneurship</a:t>
            </a:r>
            <a:r>
              <a:rPr lang="es-ES">
                <a:solidFill>
                  <a:srgbClr val="F542DD"/>
                </a:solidFill>
                <a:ea typeface="+mj-lt"/>
                <a:cs typeface="+mj-lt"/>
              </a:rPr>
              <a:t> </a:t>
            </a:r>
            <a:r>
              <a:rPr lang="es-ES" err="1">
                <a:solidFill>
                  <a:srgbClr val="F542DD"/>
                </a:solidFill>
                <a:ea typeface="+mj-lt"/>
                <a:cs typeface="+mj-lt"/>
              </a:rPr>
              <a:t>activity</a:t>
            </a:r>
            <a:endParaRPr lang="es-ES" err="1">
              <a:solidFill>
                <a:srgbClr val="F542DD"/>
              </a:solidFill>
              <a:cs typeface="Calibri Ligh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C28C49-A46C-40B8-A000-3E2D93415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38" y="1719531"/>
            <a:ext cx="6586489" cy="19882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s-ES"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s-ES" sz="3200" err="1">
                <a:cs typeface="Calibri" panose="020F0502020204030204"/>
              </a:rPr>
              <a:t>Making</a:t>
            </a:r>
            <a:r>
              <a:rPr lang="es-ES" sz="3200">
                <a:cs typeface="Calibri" panose="020F0502020204030204"/>
              </a:rPr>
              <a:t>  a </a:t>
            </a:r>
            <a:r>
              <a:rPr lang="es-ES" sz="3200" err="1">
                <a:solidFill>
                  <a:srgbClr val="00B050"/>
                </a:solidFill>
                <a:cs typeface="Calibri" panose="020F0502020204030204"/>
              </a:rPr>
              <a:t>budget</a:t>
            </a:r>
            <a:r>
              <a:rPr lang="es-ES" sz="3200">
                <a:solidFill>
                  <a:srgbClr val="00B050"/>
                </a:solidFill>
                <a:cs typeface="Calibri" panose="020F0502020204030204"/>
              </a:rPr>
              <a:t> </a:t>
            </a:r>
            <a:r>
              <a:rPr lang="es-ES" sz="3200" err="1">
                <a:cs typeface="Calibri" panose="020F0502020204030204"/>
              </a:rPr>
              <a:t>for</a:t>
            </a:r>
            <a:r>
              <a:rPr lang="es-ES" sz="3200">
                <a:cs typeface="Calibri" panose="020F0502020204030204"/>
              </a:rPr>
              <a:t> </a:t>
            </a:r>
            <a:r>
              <a:rPr lang="es-ES" sz="3200" err="1">
                <a:cs typeface="Calibri" panose="020F0502020204030204"/>
              </a:rPr>
              <a:t>your</a:t>
            </a:r>
            <a:r>
              <a:rPr lang="es-ES" sz="3200">
                <a:cs typeface="Calibri" panose="020F0502020204030204"/>
              </a:rPr>
              <a:t> </a:t>
            </a:r>
            <a:r>
              <a:rPr lang="es-ES" sz="3200" err="1">
                <a:cs typeface="Calibri" panose="020F0502020204030204"/>
              </a:rPr>
              <a:t>business</a:t>
            </a:r>
            <a:endParaRPr lang="es-ES" sz="3200"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s-ES" sz="3200" err="1">
                <a:cs typeface="Calibri" panose="020F0502020204030204"/>
              </a:rPr>
              <a:t>Making</a:t>
            </a:r>
            <a:r>
              <a:rPr lang="es-ES" sz="3200">
                <a:ea typeface="+mn-lt"/>
                <a:cs typeface="+mn-lt"/>
              </a:rPr>
              <a:t> a shopping </a:t>
            </a:r>
            <a:r>
              <a:rPr lang="es-ES" sz="3200">
                <a:solidFill>
                  <a:srgbClr val="00B050"/>
                </a:solidFill>
                <a:ea typeface="+mn-lt"/>
                <a:cs typeface="+mn-lt"/>
              </a:rPr>
              <a:t>plan</a:t>
            </a:r>
            <a:endParaRPr lang="es-ES" sz="3200">
              <a:solidFill>
                <a:srgbClr val="00B050"/>
              </a:solidFill>
              <a:cs typeface="Calibri"/>
            </a:endParaRP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s-ES" sz="3200" err="1">
                <a:ea typeface="+mn-lt"/>
                <a:cs typeface="+mn-lt"/>
              </a:rPr>
              <a:t>Being</a:t>
            </a:r>
            <a:r>
              <a:rPr lang="es-ES" sz="3200">
                <a:ea typeface="+mn-lt"/>
                <a:cs typeface="+mn-lt"/>
              </a:rPr>
              <a:t> a </a:t>
            </a:r>
            <a:r>
              <a:rPr lang="es-ES" sz="3200" err="1">
                <a:ea typeface="+mn-lt"/>
                <a:cs typeface="+mn-lt"/>
              </a:rPr>
              <a:t>responsible</a:t>
            </a:r>
            <a:r>
              <a:rPr lang="es-ES" sz="3200">
                <a:ea typeface="+mn-lt"/>
                <a:cs typeface="+mn-lt"/>
              </a:rPr>
              <a:t> </a:t>
            </a:r>
            <a:r>
              <a:rPr lang="es-ES" sz="3200" err="1">
                <a:ea typeface="+mn-lt"/>
                <a:cs typeface="+mn-lt"/>
              </a:rPr>
              <a:t>consumer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s-ES" sz="3200" err="1">
                <a:solidFill>
                  <a:srgbClr val="00B050"/>
                </a:solidFill>
                <a:ea typeface="+mn-lt"/>
                <a:cs typeface="+mn-lt"/>
              </a:rPr>
              <a:t>Presenting</a:t>
            </a:r>
            <a:r>
              <a:rPr lang="es-ES" sz="320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es-ES" sz="3200" err="1">
                <a:ea typeface="+mn-lt"/>
                <a:cs typeface="+mn-lt"/>
              </a:rPr>
              <a:t>the</a:t>
            </a:r>
            <a:r>
              <a:rPr lang="es-ES" sz="3200">
                <a:ea typeface="+mn-lt"/>
                <a:cs typeface="+mn-lt"/>
              </a:rPr>
              <a:t> </a:t>
            </a:r>
            <a:r>
              <a:rPr lang="es-ES" sz="3200" err="1">
                <a:ea typeface="+mn-lt"/>
                <a:cs typeface="+mn-lt"/>
              </a:rPr>
              <a:t>budget</a:t>
            </a:r>
            <a:r>
              <a:rPr lang="es-ES" sz="3200">
                <a:ea typeface="+mn-lt"/>
                <a:cs typeface="+mn-lt"/>
              </a:rPr>
              <a:t> </a:t>
            </a:r>
            <a:r>
              <a:rPr lang="es-ES" sz="3200" err="1">
                <a:ea typeface="+mn-lt"/>
                <a:cs typeface="+mn-lt"/>
              </a:rPr>
              <a:t>to</a:t>
            </a:r>
            <a:r>
              <a:rPr lang="es-ES" sz="3200">
                <a:ea typeface="+mn-lt"/>
                <a:cs typeface="+mn-lt"/>
              </a:rPr>
              <a:t> </a:t>
            </a:r>
            <a:r>
              <a:rPr lang="es-ES" sz="3200" err="1">
                <a:ea typeface="+mn-lt"/>
                <a:cs typeface="+mn-lt"/>
              </a:rPr>
              <a:t>the</a:t>
            </a:r>
            <a:r>
              <a:rPr lang="es-ES" sz="3200">
                <a:ea typeface="+mn-lt"/>
                <a:cs typeface="+mn-lt"/>
              </a:rPr>
              <a:t> </a:t>
            </a:r>
            <a:r>
              <a:rPr lang="es-ES" sz="3200" err="1">
                <a:ea typeface="+mn-lt"/>
                <a:cs typeface="+mn-lt"/>
              </a:rPr>
              <a:t>class</a:t>
            </a:r>
            <a:endParaRPr lang="es-ES" sz="3200">
              <a:ea typeface="+mn-lt"/>
              <a:cs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4">
            <a:extLst>
              <a:ext uri="{FF2B5EF4-FFF2-40B4-BE49-F238E27FC236}">
                <a16:creationId xmlns:a16="http://schemas.microsoft.com/office/drawing/2014/main" id="{216C8A0C-7C0A-4B5F-9B09-051FFD91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872" y="1349423"/>
            <a:ext cx="5172973" cy="38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2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631D2-B051-4ABD-9E47-564DB606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>
                <a:solidFill>
                  <a:srgbClr val="F542DD"/>
                </a:solidFill>
                <a:ea typeface="+mj-lt"/>
                <a:cs typeface="+mj-lt"/>
              </a:rPr>
              <a:t>Empreneurship</a:t>
            </a:r>
            <a:r>
              <a:rPr lang="es-ES" dirty="0">
                <a:solidFill>
                  <a:srgbClr val="F542DD"/>
                </a:solidFill>
                <a:ea typeface="+mj-lt"/>
                <a:cs typeface="+mj-lt"/>
              </a:rPr>
              <a:t> </a:t>
            </a:r>
            <a:r>
              <a:rPr lang="es-ES" dirty="0" err="1">
                <a:solidFill>
                  <a:srgbClr val="F542DD"/>
                </a:solidFill>
                <a:ea typeface="+mj-lt"/>
                <a:cs typeface="+mj-lt"/>
              </a:rPr>
              <a:t>activity</a:t>
            </a:r>
            <a:r>
              <a:rPr lang="es-ES" dirty="0">
                <a:solidFill>
                  <a:srgbClr val="F542DD"/>
                </a:solidFill>
                <a:ea typeface="+mj-lt"/>
                <a:cs typeface="+mj-lt"/>
              </a:rPr>
              <a:t>: </a:t>
            </a:r>
            <a:r>
              <a:rPr lang="es-ES" dirty="0" err="1">
                <a:solidFill>
                  <a:srgbClr val="F542DD"/>
                </a:solidFill>
                <a:ea typeface="+mj-lt"/>
                <a:cs typeface="+mj-lt"/>
              </a:rPr>
              <a:t>professions</a:t>
            </a:r>
            <a:endParaRPr lang="es-ES" dirty="0">
              <a:solidFill>
                <a:srgbClr val="F542DD"/>
              </a:solidFill>
              <a:ea typeface="+mj-lt"/>
              <a:cs typeface="+mj-lt"/>
            </a:endParaRPr>
          </a:p>
        </p:txBody>
      </p:sp>
      <p:pic>
        <p:nvPicPr>
          <p:cNvPr id="5" name="Imagen 5" descr="Pantalla de computadora con un grupo de personas&#10;&#10;Descripción generada automáticamente">
            <a:extLst>
              <a:ext uri="{FF2B5EF4-FFF2-40B4-BE49-F238E27FC236}">
                <a16:creationId xmlns:a16="http://schemas.microsoft.com/office/drawing/2014/main" id="{A81280E3-0B67-4E77-A11E-3C74C5F0BD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389" t="23704" r="21111" b="18889"/>
          <a:stretch/>
        </p:blipFill>
        <p:spPr>
          <a:xfrm>
            <a:off x="608164" y="2043817"/>
            <a:ext cx="5437953" cy="4071272"/>
          </a:xfrm>
        </p:spPr>
      </p:pic>
      <p:pic>
        <p:nvPicPr>
          <p:cNvPr id="6" name="Imagen 6" descr="Un grupo de niños&#10;&#10;Descripción generada automáticamente">
            <a:extLst>
              <a:ext uri="{FF2B5EF4-FFF2-40B4-BE49-F238E27FC236}">
                <a16:creationId xmlns:a16="http://schemas.microsoft.com/office/drawing/2014/main" id="{D8892605-F064-443E-AD31-FCB7354452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48656"/>
            <a:ext cx="5181600" cy="4105275"/>
          </a:xfrm>
        </p:spPr>
      </p:pic>
    </p:spTree>
    <p:extLst>
      <p:ext uri="{BB962C8B-B14F-4D97-AF65-F5344CB8AC3E}">
        <p14:creationId xmlns:p14="http://schemas.microsoft.com/office/powerpoint/2010/main" val="630618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981F5-A0E5-459C-9C1C-E78B88D4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>
                <a:solidFill>
                  <a:srgbClr val="F542DD"/>
                </a:solidFill>
                <a:ea typeface="+mj-lt"/>
                <a:cs typeface="+mj-lt"/>
              </a:rPr>
              <a:t>Collaborative</a:t>
            </a:r>
            <a:r>
              <a:rPr lang="es-ES">
                <a:solidFill>
                  <a:srgbClr val="F542DD"/>
                </a:solidFill>
                <a:ea typeface="+mj-lt"/>
                <a:cs typeface="+mj-lt"/>
              </a:rPr>
              <a:t> </a:t>
            </a:r>
            <a:r>
              <a:rPr lang="es-ES" err="1">
                <a:solidFill>
                  <a:srgbClr val="F542DD"/>
                </a:solidFill>
                <a:ea typeface="+mj-lt"/>
                <a:cs typeface="+mj-lt"/>
              </a:rPr>
              <a:t>games</a:t>
            </a:r>
            <a:r>
              <a:rPr lang="es-ES">
                <a:solidFill>
                  <a:srgbClr val="F542DD"/>
                </a:solidFill>
                <a:ea typeface="+mj-lt"/>
                <a:cs typeface="+mj-lt"/>
              </a:rPr>
              <a:t> and SPORTS DAY</a:t>
            </a:r>
            <a:endParaRPr lang="es-ES">
              <a:solidFill>
                <a:srgbClr val="F542DD"/>
              </a:solidFill>
            </a:endParaRPr>
          </a:p>
        </p:txBody>
      </p:sp>
      <p:pic>
        <p:nvPicPr>
          <p:cNvPr id="8" name="Imagen 8" descr="Pantalla de computadora&#10;&#10;Descripción generada automáticamente">
            <a:extLst>
              <a:ext uri="{FF2B5EF4-FFF2-40B4-BE49-F238E27FC236}">
                <a16:creationId xmlns:a16="http://schemas.microsoft.com/office/drawing/2014/main" id="{378BDD7E-7A67-40D9-BE29-9A39087F61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222" t="29630" r="21279" b="29259"/>
          <a:stretch/>
        </p:blipFill>
        <p:spPr>
          <a:xfrm>
            <a:off x="4806351" y="2360119"/>
            <a:ext cx="6420963" cy="3869286"/>
          </a:xfr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B96D94BA-1B98-40A6-BDBC-690D47F153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1389" t="23333" r="21667" b="18889"/>
          <a:stretch/>
        </p:blipFill>
        <p:spPr>
          <a:xfrm>
            <a:off x="838200" y="2360119"/>
            <a:ext cx="5092868" cy="3870007"/>
          </a:xfrm>
        </p:spPr>
      </p:pic>
    </p:spTree>
    <p:extLst>
      <p:ext uri="{BB962C8B-B14F-4D97-AF65-F5344CB8AC3E}">
        <p14:creationId xmlns:p14="http://schemas.microsoft.com/office/powerpoint/2010/main" val="1381394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8BFC8-3F85-40BE-BA13-502D56F5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s-ES" sz="3700" dirty="0" err="1">
                <a:solidFill>
                  <a:srgbClr val="F542DD"/>
                </a:solidFill>
                <a:cs typeface="Calibri Light"/>
              </a:rPr>
              <a:t>Visit</a:t>
            </a:r>
            <a:r>
              <a:rPr lang="es-ES" sz="3700" dirty="0">
                <a:solidFill>
                  <a:srgbClr val="F542DD"/>
                </a:solidFill>
                <a:cs typeface="Calibri Light"/>
              </a:rPr>
              <a:t> to the Reina Sofía </a:t>
            </a:r>
            <a:r>
              <a:rPr lang="es-ES" sz="3700" dirty="0" err="1" smtClean="0">
                <a:solidFill>
                  <a:srgbClr val="F542DD"/>
                </a:solidFill>
                <a:cs typeface="Calibri Light"/>
              </a:rPr>
              <a:t>M</a:t>
            </a:r>
            <a:r>
              <a:rPr lang="es-ES" sz="3700" dirty="0" err="1" smtClean="0">
                <a:solidFill>
                  <a:srgbClr val="F542DD"/>
                </a:solidFill>
                <a:cs typeface="Calibri Light"/>
              </a:rPr>
              <a:t>useum</a:t>
            </a:r>
            <a:r>
              <a:rPr lang="es-ES" sz="3700" dirty="0" smtClean="0">
                <a:solidFill>
                  <a:srgbClr val="F542DD"/>
                </a:solidFill>
                <a:cs typeface="Calibri Light"/>
              </a:rPr>
              <a:t>-Madrid</a:t>
            </a:r>
            <a:endParaRPr lang="es-ES" sz="3700" dirty="0">
              <a:solidFill>
                <a:srgbClr val="F542DD"/>
              </a:solidFill>
              <a:cs typeface="Calibri Light"/>
            </a:endParaRPr>
          </a:p>
        </p:txBody>
      </p:sp>
      <p:pic>
        <p:nvPicPr>
          <p:cNvPr id="4" name="Imagen 4" descr="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043B3771-EB09-4320-ABE6-91B8B87D9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0" r="1261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4144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C5A57-CD80-4897-8642-B13C1E56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Farewell </a:t>
            </a:r>
            <a:br>
              <a:rPr lang="en-US" sz="4700"/>
            </a:br>
            <a:r>
              <a:rPr lang="en-US" sz="4700"/>
              <a:t>and </a:t>
            </a:r>
            <a:br>
              <a:rPr lang="en-US" sz="4700"/>
            </a:br>
            <a:r>
              <a:rPr lang="en-US" sz="4700"/>
              <a:t/>
            </a:r>
            <a:br>
              <a:rPr lang="en-US" sz="4700"/>
            </a:br>
            <a:r>
              <a:rPr lang="en-US" sz="4700"/>
              <a:t>THANK YOU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A9531C1B-432D-4DE4-A53F-415E84406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41" r="-2" b="747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7298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BC0CD-1795-4C37-A6B7-D50706A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rgbClr val="00B0F0"/>
                </a:solidFill>
                <a:cs typeface="Calibri Light"/>
              </a:rPr>
              <a:t>Exchange of </a:t>
            </a:r>
            <a:r>
              <a:rPr lang="es-ES" sz="5400" dirty="0" err="1" smtClean="0">
                <a:solidFill>
                  <a:srgbClr val="00B0F0"/>
                </a:solidFill>
                <a:cs typeface="Calibri Light"/>
              </a:rPr>
              <a:t>work</a:t>
            </a:r>
            <a:r>
              <a:rPr lang="es-ES" sz="5400" dirty="0" smtClean="0">
                <a:solidFill>
                  <a:srgbClr val="00B0F0"/>
                </a:solidFill>
                <a:cs typeface="Calibri Light"/>
              </a:rPr>
              <a:t> </a:t>
            </a:r>
            <a:r>
              <a:rPr lang="es-ES" sz="5400" dirty="0">
                <a:solidFill>
                  <a:srgbClr val="00B0F0"/>
                </a:solidFill>
                <a:cs typeface="Calibri Light"/>
              </a:rPr>
              <a:t>at Christmas 2018-2019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A45CAB-76EF-41AF-859B-50C6D170C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 err="1">
                <a:cs typeface="Calibri"/>
              </a:rPr>
              <a:t>We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wrote</a:t>
            </a:r>
            <a:r>
              <a:rPr lang="es-ES" sz="2400" dirty="0">
                <a:cs typeface="Calibri"/>
              </a:rPr>
              <a:t> Christmas </a:t>
            </a:r>
            <a:r>
              <a:rPr lang="es-ES" sz="2400" dirty="0" err="1">
                <a:cs typeface="Calibri"/>
              </a:rPr>
              <a:t>cards</a:t>
            </a:r>
            <a:r>
              <a:rPr lang="es-ES" sz="2400" dirty="0">
                <a:cs typeface="Calibri"/>
              </a:rPr>
              <a:t> </a:t>
            </a:r>
            <a:r>
              <a:rPr lang="es-ES" sz="2400" dirty="0" smtClean="0">
                <a:cs typeface="Calibri"/>
              </a:rPr>
              <a:t>to </a:t>
            </a:r>
            <a:r>
              <a:rPr lang="es-ES" sz="2400" dirty="0" err="1">
                <a:cs typeface="Calibri"/>
              </a:rPr>
              <a:t>exchange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works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 smtClean="0">
                <a:cs typeface="Calibri"/>
              </a:rPr>
              <a:t>with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 smtClean="0">
                <a:cs typeface="Calibri"/>
              </a:rPr>
              <a:t>our</a:t>
            </a:r>
            <a:r>
              <a:rPr lang="es-ES" sz="2400" dirty="0" smtClean="0">
                <a:cs typeface="Calibri"/>
              </a:rPr>
              <a:t> </a:t>
            </a:r>
            <a:r>
              <a:rPr lang="es-ES" sz="2400" dirty="0" err="1" smtClean="0">
                <a:cs typeface="Calibri"/>
              </a:rPr>
              <a:t>partner</a:t>
            </a:r>
            <a:r>
              <a:rPr lang="es-ES" sz="2400" dirty="0" smtClean="0">
                <a:cs typeface="Calibri"/>
              </a:rPr>
              <a:t> </a:t>
            </a:r>
            <a:r>
              <a:rPr lang="es-ES" sz="2400" dirty="0" err="1" smtClean="0">
                <a:cs typeface="Calibri"/>
              </a:rPr>
              <a:t>school</a:t>
            </a:r>
            <a:r>
              <a:rPr lang="es-ES" sz="2400" dirty="0" smtClean="0">
                <a:cs typeface="Calibri"/>
              </a:rPr>
              <a:t> in </a:t>
            </a:r>
            <a:r>
              <a:rPr lang="es-ES" sz="2400" dirty="0" err="1" smtClean="0">
                <a:cs typeface="Calibri"/>
              </a:rPr>
              <a:t>Spain</a:t>
            </a:r>
            <a:r>
              <a:rPr lang="es-ES" sz="2400" dirty="0" smtClean="0">
                <a:cs typeface="Calibri"/>
              </a:rPr>
              <a:t>.</a:t>
            </a:r>
            <a:endParaRPr lang="es-ES" sz="2400" dirty="0">
              <a:cs typeface="Calibri"/>
            </a:endParaRPr>
          </a:p>
          <a:p>
            <a:pPr marL="0" indent="0">
              <a:buNone/>
            </a:pPr>
            <a:endParaRPr lang="es-ES" sz="2400" dirty="0">
              <a:cs typeface="Calibri"/>
            </a:endParaRPr>
          </a:p>
          <a:p>
            <a:r>
              <a:rPr lang="es-ES" sz="2400" dirty="0" err="1">
                <a:cs typeface="Calibri"/>
              </a:rPr>
              <a:t>They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also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sent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us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cards</a:t>
            </a:r>
            <a:r>
              <a:rPr lang="es-ES" sz="2400" dirty="0">
                <a:cs typeface="Calibri"/>
              </a:rPr>
              <a:t> to </a:t>
            </a:r>
            <a:r>
              <a:rPr lang="es-ES" sz="2400" dirty="0" err="1" smtClean="0">
                <a:cs typeface="Calibri"/>
              </a:rPr>
              <a:t>practise</a:t>
            </a:r>
            <a:r>
              <a:rPr lang="es-ES" sz="2400" dirty="0" smtClean="0">
                <a:cs typeface="Calibri"/>
              </a:rPr>
              <a:t> and </a:t>
            </a:r>
            <a:r>
              <a:rPr lang="es-ES" sz="2400" dirty="0" err="1" smtClean="0">
                <a:cs typeface="Calibri"/>
              </a:rPr>
              <a:t>improve</a:t>
            </a:r>
            <a:r>
              <a:rPr lang="es-ES" sz="2400" dirty="0" smtClean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their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smtClean="0">
                <a:cs typeface="Calibri"/>
              </a:rPr>
              <a:t>E</a:t>
            </a:r>
            <a:r>
              <a:rPr lang="es-ES" sz="2400" dirty="0" smtClean="0">
                <a:cs typeface="Calibri"/>
              </a:rPr>
              <a:t>nglish</a:t>
            </a:r>
            <a:r>
              <a:rPr lang="es-ES" sz="2400" dirty="0">
                <a:cs typeface="Calibri"/>
              </a:rPr>
              <a:t>.</a:t>
            </a:r>
            <a:endParaRPr lang="es-ES" sz="2400" dirty="0">
              <a:cs typeface="Calibri"/>
            </a:endParaRPr>
          </a:p>
          <a:p>
            <a:endParaRPr lang="es-ES" sz="2400" dirty="0">
              <a:cs typeface="Calibri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CA74FCA1-5DFF-4F02-9807-1BEF783D3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678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6FA7F2F6-C66F-4298-BC35-DECA4830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9" t="21019" r="35231" b="12739"/>
          <a:stretch/>
        </p:blipFill>
        <p:spPr>
          <a:xfrm>
            <a:off x="-3907" y="245"/>
            <a:ext cx="2959522" cy="3884533"/>
          </a:xfrm>
          <a:prstGeom prst="rect">
            <a:avLst/>
          </a:prstGeom>
        </p:spPr>
      </p:pic>
      <p:pic>
        <p:nvPicPr>
          <p:cNvPr id="3" name="Imagen 3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32182A2E-F14B-44C0-8D03-2C262D9B5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4" t="28025" r="41281" b="15923"/>
          <a:stretch/>
        </p:blipFill>
        <p:spPr>
          <a:xfrm>
            <a:off x="2956170" y="-830140"/>
            <a:ext cx="2305179" cy="394220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1B7E005-34BB-4380-A552-7C1516B271FD}"/>
              </a:ext>
            </a:extLst>
          </p:cNvPr>
          <p:cNvSpPr txBox="1"/>
          <p:nvPr/>
        </p:nvSpPr>
        <p:spPr>
          <a:xfrm>
            <a:off x="6697785" y="1256323"/>
            <a:ext cx="508390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 dirty="0" err="1" smtClean="0"/>
              <a:t>Children</a:t>
            </a:r>
            <a:r>
              <a:rPr lang="es-ES" sz="2800" dirty="0" smtClean="0"/>
              <a:t> from </a:t>
            </a:r>
            <a:r>
              <a:rPr lang="es-ES" sz="2800" dirty="0" err="1" smtClean="0"/>
              <a:t>our</a:t>
            </a:r>
            <a:r>
              <a:rPr lang="es-ES" sz="2800" dirty="0" smtClean="0"/>
              <a:t> </a:t>
            </a:r>
            <a:r>
              <a:rPr lang="es-ES" sz="2800" dirty="0" err="1" smtClean="0"/>
              <a:t>partner</a:t>
            </a:r>
            <a:r>
              <a:rPr lang="es-ES" sz="2800" dirty="0" smtClean="0"/>
              <a:t> </a:t>
            </a:r>
            <a:r>
              <a:rPr lang="es-ES" sz="2800" dirty="0" err="1" smtClean="0"/>
              <a:t>school</a:t>
            </a:r>
            <a:r>
              <a:rPr lang="es-ES" sz="2800" dirty="0" smtClean="0"/>
              <a:t> </a:t>
            </a:r>
            <a:r>
              <a:rPr lang="es-ES" sz="2800" dirty="0" err="1" smtClean="0"/>
              <a:t>recorded</a:t>
            </a:r>
            <a:r>
              <a:rPr lang="es-ES" sz="2800" dirty="0" smtClean="0"/>
              <a:t> </a:t>
            </a:r>
            <a:r>
              <a:rPr lang="es-ES" sz="2800" dirty="0" err="1"/>
              <a:t>some</a:t>
            </a:r>
            <a:r>
              <a:rPr lang="es-ES" sz="2800" dirty="0"/>
              <a:t> videos </a:t>
            </a:r>
            <a:r>
              <a:rPr lang="es-ES" sz="2800" dirty="0" err="1"/>
              <a:t>explaining</a:t>
            </a:r>
            <a:r>
              <a:rPr lang="es-ES" sz="2800" dirty="0"/>
              <a:t> </a:t>
            </a:r>
            <a:r>
              <a:rPr lang="es-ES" sz="2800" dirty="0" err="1" smtClean="0"/>
              <a:t>their</a:t>
            </a:r>
            <a:r>
              <a:rPr lang="es-ES" sz="2800" dirty="0" smtClean="0"/>
              <a:t> Christmas </a:t>
            </a:r>
            <a:r>
              <a:rPr lang="es-ES" sz="2800" dirty="0" err="1"/>
              <a:t>traditions</a:t>
            </a:r>
            <a:r>
              <a:rPr lang="es-ES" sz="2800" dirty="0"/>
              <a:t> and </a:t>
            </a:r>
            <a:r>
              <a:rPr lang="es-ES" sz="2800" dirty="0" err="1"/>
              <a:t>singing</a:t>
            </a:r>
            <a:r>
              <a:rPr lang="es-ES" sz="2800" dirty="0"/>
              <a:t> </a:t>
            </a:r>
            <a:r>
              <a:rPr lang="es-ES" sz="2800" dirty="0" err="1" smtClean="0"/>
              <a:t>their</a:t>
            </a:r>
            <a:r>
              <a:rPr lang="es-ES" sz="2800" dirty="0"/>
              <a:t> </a:t>
            </a:r>
            <a:r>
              <a:rPr lang="es-ES" sz="2800" dirty="0" err="1"/>
              <a:t>most</a:t>
            </a:r>
            <a:r>
              <a:rPr lang="es-ES" sz="2800" dirty="0"/>
              <a:t> popular </a:t>
            </a:r>
            <a:r>
              <a:rPr lang="es-ES" sz="2800" dirty="0" smtClean="0"/>
              <a:t>‘</a:t>
            </a:r>
            <a:r>
              <a:rPr lang="es-ES" sz="2800" dirty="0" smtClean="0"/>
              <a:t>Christmas </a:t>
            </a:r>
            <a:r>
              <a:rPr lang="es-ES" sz="2800" dirty="0" err="1" smtClean="0"/>
              <a:t>C</a:t>
            </a:r>
            <a:r>
              <a:rPr lang="es-ES" sz="2800" dirty="0" err="1" smtClean="0"/>
              <a:t>arols</a:t>
            </a:r>
            <a:r>
              <a:rPr lang="es-ES" sz="2800" dirty="0" smtClean="0"/>
              <a:t>’.</a:t>
            </a:r>
            <a:endParaRPr lang="es-ES" sz="2400" dirty="0">
              <a:cs typeface="Calibri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CFC7E3E0-17E7-4436-BBBF-7F63116CC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42" t="20574" r="36242" b="13217"/>
          <a:stretch/>
        </p:blipFill>
        <p:spPr>
          <a:xfrm>
            <a:off x="2672862" y="1885707"/>
            <a:ext cx="3823422" cy="5190042"/>
          </a:xfrm>
          <a:prstGeom prst="rect">
            <a:avLst/>
          </a:prstGeom>
        </p:spPr>
      </p:pic>
      <p:pic>
        <p:nvPicPr>
          <p:cNvPr id="6" name="Imagen 6">
            <a:hlinkClick r:id="" action="ppaction://media"/>
            <a:extLst>
              <a:ext uri="{FF2B5EF4-FFF2-40B4-BE49-F238E27FC236}">
                <a16:creationId xmlns:a16="http://schemas.microsoft.com/office/drawing/2014/main" id="{C704E377-37DB-41C7-898A-3B9CC54A41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519358" y="4069691"/>
            <a:ext cx="3436189" cy="23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53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B40A0D33-4416-49CB-B994-316D0FDD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09" b="18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2F1576-AA23-4788-B686-D99D69FF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WORKS DISPLAY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12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4D3313-C451-4C06-92DE-A4BDFDC6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073092" cy="1956841"/>
          </a:xfrm>
        </p:spPr>
        <p:txBody>
          <a:bodyPr anchor="b">
            <a:normAutofit/>
          </a:bodyPr>
          <a:lstStyle/>
          <a:p>
            <a:r>
              <a:rPr lang="es-ES" sz="4200" b="1" dirty="0">
                <a:solidFill>
                  <a:srgbClr val="00B0F0"/>
                </a:solidFill>
                <a:ea typeface="+mj-lt"/>
                <a:cs typeface="+mj-lt"/>
              </a:rPr>
              <a:t>ACTIVITY 1    </a:t>
            </a:r>
            <a:r>
              <a:rPr lang="es-ES" sz="4200" b="1" dirty="0">
                <a:solidFill>
                  <a:srgbClr val="00B0F0"/>
                </a:solidFill>
                <a:cs typeface="Calibri Light"/>
              </a:rPr>
              <a:t/>
            </a:r>
            <a:br>
              <a:rPr lang="es-ES" sz="4200" b="1" dirty="0">
                <a:solidFill>
                  <a:srgbClr val="00B0F0"/>
                </a:solidFill>
                <a:cs typeface="Calibri Light"/>
              </a:rPr>
            </a:br>
            <a:r>
              <a:rPr lang="es-ES" sz="4200" b="1" dirty="0" err="1">
                <a:solidFill>
                  <a:srgbClr val="F542DD"/>
                </a:solidFill>
                <a:cs typeface="Calibri Light"/>
              </a:rPr>
              <a:t>First</a:t>
            </a:r>
            <a:r>
              <a:rPr lang="es-ES" sz="4200" b="1" dirty="0">
                <a:solidFill>
                  <a:srgbClr val="F542DD"/>
                </a:solidFill>
                <a:cs typeface="Calibri Light"/>
              </a:rPr>
              <a:t> </a:t>
            </a:r>
            <a:r>
              <a:rPr lang="es-ES" sz="4200" b="1" dirty="0" err="1" smtClean="0">
                <a:solidFill>
                  <a:srgbClr val="F542DD"/>
                </a:solidFill>
                <a:cs typeface="Calibri Light"/>
              </a:rPr>
              <a:t>teachers</a:t>
            </a:r>
            <a:r>
              <a:rPr lang="es-ES" sz="4200" b="1" dirty="0" smtClean="0">
                <a:solidFill>
                  <a:srgbClr val="F542DD"/>
                </a:solidFill>
                <a:cs typeface="Calibri Light"/>
              </a:rPr>
              <a:t>’ </a:t>
            </a:r>
            <a:r>
              <a:rPr lang="es-ES" sz="4200" b="1" dirty="0">
                <a:solidFill>
                  <a:srgbClr val="F542DD"/>
                </a:solidFill>
                <a:cs typeface="Calibri Light"/>
              </a:rPr>
              <a:t>meeting in </a:t>
            </a:r>
            <a:r>
              <a:rPr lang="es-ES" sz="4200" b="1" dirty="0" err="1">
                <a:solidFill>
                  <a:srgbClr val="F542DD"/>
                </a:solidFill>
                <a:cs typeface="Calibri Light"/>
              </a:rPr>
              <a:t>Spain</a:t>
            </a:r>
            <a:endParaRPr lang="es-ES" sz="4200" b="1" dirty="0">
              <a:solidFill>
                <a:srgbClr val="F542DD"/>
              </a:solidFill>
              <a:cs typeface="Calibri Light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036DFB-30E6-48E5-83F4-D0F763ACF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872899"/>
            <a:ext cx="4804305" cy="332066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sz="3500">
                <a:latin typeface="Arial"/>
                <a:ea typeface="Calibri" panose="020F0502020204030204" pitchFamily="34" charset="0"/>
                <a:cs typeface="Times New Roman"/>
              </a:rPr>
              <a:t>- </a:t>
            </a:r>
            <a:r>
              <a:rPr lang="en-GB" sz="3500">
                <a:solidFill>
                  <a:srgbClr val="92D050"/>
                </a:solidFill>
                <a:latin typeface="Arial"/>
                <a:ea typeface="Calibri" panose="020F0502020204030204" pitchFamily="34" charset="0"/>
                <a:cs typeface="Times New Roman"/>
              </a:rPr>
              <a:t>Interested </a:t>
            </a:r>
            <a:r>
              <a:rPr lang="en-GB" sz="3500">
                <a:solidFill>
                  <a:srgbClr val="92D05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3500">
                <a:latin typeface="Arial"/>
                <a:ea typeface="Calibri" panose="020F0502020204030204" pitchFamily="34" charset="0"/>
                <a:cs typeface="Times New Roman"/>
              </a:rPr>
              <a:t>in </a:t>
            </a:r>
            <a:r>
              <a:rPr lang="en-GB" sz="3500">
                <a:effectLst/>
                <a:latin typeface="Arial"/>
                <a:ea typeface="Calibri" panose="020F0502020204030204" pitchFamily="34" charset="0"/>
                <a:cs typeface="Times New Roman"/>
              </a:rPr>
              <a:t>how </a:t>
            </a:r>
            <a:r>
              <a:rPr lang="en-GB" sz="3500">
                <a:latin typeface="Arial"/>
                <a:ea typeface="Calibri" panose="020F0502020204030204" pitchFamily="34" charset="0"/>
                <a:cs typeface="Arial"/>
              </a:rPr>
              <a:t>Special Needs pupils</a:t>
            </a:r>
            <a:r>
              <a:rPr lang="en-GB" sz="3500">
                <a:effectLst/>
                <a:latin typeface="Arial"/>
                <a:ea typeface="Calibri" panose="020F0502020204030204" pitchFamily="34" charset="0"/>
                <a:cs typeface="Times New Roman"/>
              </a:rPr>
              <a:t> are </a:t>
            </a:r>
            <a:r>
              <a:rPr lang="en-GB" sz="3500">
                <a:latin typeface="Arial"/>
                <a:ea typeface="Calibri" panose="020F0502020204030204" pitchFamily="34" charset="0"/>
                <a:cs typeface="Times New Roman"/>
              </a:rPr>
              <a:t>supported, encouraged</a:t>
            </a:r>
            <a:r>
              <a:rPr lang="en-GB" sz="3500">
                <a:effectLst/>
                <a:latin typeface="Arial"/>
                <a:ea typeface="Calibri" panose="020F0502020204030204" pitchFamily="34" charset="0"/>
                <a:cs typeface="Times New Roman"/>
              </a:rPr>
              <a:t> and ta</a:t>
            </a:r>
            <a:r>
              <a:rPr lang="en-GB" sz="3900">
                <a:effectLst/>
                <a:latin typeface="Arial"/>
                <a:ea typeface="Calibri" panose="020F0502020204030204" pitchFamily="34" charset="0"/>
                <a:cs typeface="Times New Roman"/>
              </a:rPr>
              <a:t>ught in our school</a:t>
            </a:r>
            <a:r>
              <a:rPr lang="en-GB" sz="3900">
                <a:latin typeface="Arial"/>
                <a:ea typeface="Calibri" panose="020F0502020204030204" pitchFamily="34" charset="0"/>
                <a:cs typeface="Times New Roman"/>
              </a:rPr>
              <a:t>.</a:t>
            </a:r>
            <a:endParaRPr lang="es-ES" sz="390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1000"/>
              </a:spcAft>
              <a:buNone/>
            </a:pPr>
            <a:r>
              <a:rPr lang="en-GB" sz="2200">
                <a:latin typeface="Arial"/>
                <a:ea typeface="Calibri" panose="020F0502020204030204" pitchFamily="34" charset="0"/>
                <a:cs typeface="Times New Roman"/>
              </a:rPr>
              <a:t> </a:t>
            </a:r>
            <a:r>
              <a:rPr lang="es-ES" sz="3900" b="1" err="1"/>
              <a:t>February</a:t>
            </a:r>
            <a:r>
              <a:rPr lang="es-ES" sz="3900" b="1"/>
              <a:t> 2019</a:t>
            </a:r>
            <a:endParaRPr lang="es-ES" sz="39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GB" sz="2200">
              <a:effectLst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s-ES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2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53CCA3-910E-4030-81F1-72782444C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C317005-70C9-4668-B0D7-5A5C3240A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76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794635-AAAD-4532-87A5-6406B22A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s-ES" sz="4000" dirty="0" err="1"/>
              <a:t>Timetable</a:t>
            </a:r>
            <a:r>
              <a:rPr lang="es-ES" sz="4000" dirty="0"/>
              <a:t> </a:t>
            </a:r>
            <a:r>
              <a:rPr lang="es-ES" sz="4000" dirty="0" err="1"/>
              <a:t>for</a:t>
            </a:r>
            <a:r>
              <a:rPr lang="es-ES" sz="4000" dirty="0"/>
              <a:t> </a:t>
            </a:r>
            <a:r>
              <a:rPr lang="es-ES" sz="4000" dirty="0" err="1"/>
              <a:t>Teachers</a:t>
            </a:r>
            <a:r>
              <a:rPr lang="es-ES" sz="4000" dirty="0"/>
              <a:t> - 18th </a:t>
            </a:r>
            <a:r>
              <a:rPr lang="es-ES" sz="4000" dirty="0"/>
              <a:t>-</a:t>
            </a:r>
            <a:r>
              <a:rPr lang="es-ES" sz="4000" dirty="0" smtClean="0"/>
              <a:t> </a:t>
            </a:r>
            <a:r>
              <a:rPr lang="es-ES" sz="4000" dirty="0"/>
              <a:t>21st </a:t>
            </a:r>
            <a:r>
              <a:rPr lang="es-ES" sz="4000" dirty="0" err="1"/>
              <a:t>February</a:t>
            </a:r>
            <a:r>
              <a:rPr lang="es-ES" sz="4000" dirty="0"/>
              <a:t>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3D081C3-B0F2-4AD5-A2CC-891A1EA7C9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199443"/>
              </p:ext>
            </p:extLst>
          </p:nvPr>
        </p:nvGraphicFramePr>
        <p:xfrm>
          <a:off x="1155408" y="1737360"/>
          <a:ext cx="9872050" cy="453542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700985">
                  <a:extLst>
                    <a:ext uri="{9D8B030D-6E8A-4147-A177-3AD203B41FA5}">
                      <a16:colId xmlns:a16="http://schemas.microsoft.com/office/drawing/2014/main" val="810143454"/>
                    </a:ext>
                  </a:extLst>
                </a:gridCol>
                <a:gridCol w="1115821">
                  <a:extLst>
                    <a:ext uri="{9D8B030D-6E8A-4147-A177-3AD203B41FA5}">
                      <a16:colId xmlns:a16="http://schemas.microsoft.com/office/drawing/2014/main" val="269460946"/>
                    </a:ext>
                  </a:extLst>
                </a:gridCol>
                <a:gridCol w="871334">
                  <a:extLst>
                    <a:ext uri="{9D8B030D-6E8A-4147-A177-3AD203B41FA5}">
                      <a16:colId xmlns:a16="http://schemas.microsoft.com/office/drawing/2014/main" val="3607243650"/>
                    </a:ext>
                  </a:extLst>
                </a:gridCol>
                <a:gridCol w="673941">
                  <a:extLst>
                    <a:ext uri="{9D8B030D-6E8A-4147-A177-3AD203B41FA5}">
                      <a16:colId xmlns:a16="http://schemas.microsoft.com/office/drawing/2014/main" val="161271595"/>
                    </a:ext>
                  </a:extLst>
                </a:gridCol>
                <a:gridCol w="288575">
                  <a:extLst>
                    <a:ext uri="{9D8B030D-6E8A-4147-A177-3AD203B41FA5}">
                      <a16:colId xmlns:a16="http://schemas.microsoft.com/office/drawing/2014/main" val="367023262"/>
                    </a:ext>
                  </a:extLst>
                </a:gridCol>
                <a:gridCol w="891173">
                  <a:extLst>
                    <a:ext uri="{9D8B030D-6E8A-4147-A177-3AD203B41FA5}">
                      <a16:colId xmlns:a16="http://schemas.microsoft.com/office/drawing/2014/main" val="1823102475"/>
                    </a:ext>
                  </a:extLst>
                </a:gridCol>
                <a:gridCol w="523976">
                  <a:extLst>
                    <a:ext uri="{9D8B030D-6E8A-4147-A177-3AD203B41FA5}">
                      <a16:colId xmlns:a16="http://schemas.microsoft.com/office/drawing/2014/main" val="2687989969"/>
                    </a:ext>
                  </a:extLst>
                </a:gridCol>
                <a:gridCol w="381079">
                  <a:extLst>
                    <a:ext uri="{9D8B030D-6E8A-4147-A177-3AD203B41FA5}">
                      <a16:colId xmlns:a16="http://schemas.microsoft.com/office/drawing/2014/main" val="1097792376"/>
                    </a:ext>
                  </a:extLst>
                </a:gridCol>
                <a:gridCol w="383530">
                  <a:extLst>
                    <a:ext uri="{9D8B030D-6E8A-4147-A177-3AD203B41FA5}">
                      <a16:colId xmlns:a16="http://schemas.microsoft.com/office/drawing/2014/main" val="3566323150"/>
                    </a:ext>
                  </a:extLst>
                </a:gridCol>
                <a:gridCol w="471863">
                  <a:extLst>
                    <a:ext uri="{9D8B030D-6E8A-4147-A177-3AD203B41FA5}">
                      <a16:colId xmlns:a16="http://schemas.microsoft.com/office/drawing/2014/main" val="4238916717"/>
                    </a:ext>
                  </a:extLst>
                </a:gridCol>
                <a:gridCol w="505662">
                  <a:extLst>
                    <a:ext uri="{9D8B030D-6E8A-4147-A177-3AD203B41FA5}">
                      <a16:colId xmlns:a16="http://schemas.microsoft.com/office/drawing/2014/main" val="4231994172"/>
                    </a:ext>
                  </a:extLst>
                </a:gridCol>
                <a:gridCol w="281478">
                  <a:extLst>
                    <a:ext uri="{9D8B030D-6E8A-4147-A177-3AD203B41FA5}">
                      <a16:colId xmlns:a16="http://schemas.microsoft.com/office/drawing/2014/main" val="2471478787"/>
                    </a:ext>
                  </a:extLst>
                </a:gridCol>
                <a:gridCol w="135801">
                  <a:extLst>
                    <a:ext uri="{9D8B030D-6E8A-4147-A177-3AD203B41FA5}">
                      <a16:colId xmlns:a16="http://schemas.microsoft.com/office/drawing/2014/main" val="108801792"/>
                    </a:ext>
                  </a:extLst>
                </a:gridCol>
                <a:gridCol w="572091">
                  <a:extLst>
                    <a:ext uri="{9D8B030D-6E8A-4147-A177-3AD203B41FA5}">
                      <a16:colId xmlns:a16="http://schemas.microsoft.com/office/drawing/2014/main" val="3170059488"/>
                    </a:ext>
                  </a:extLst>
                </a:gridCol>
                <a:gridCol w="614757">
                  <a:extLst>
                    <a:ext uri="{9D8B030D-6E8A-4147-A177-3AD203B41FA5}">
                      <a16:colId xmlns:a16="http://schemas.microsoft.com/office/drawing/2014/main" val="4096037006"/>
                    </a:ext>
                  </a:extLst>
                </a:gridCol>
                <a:gridCol w="178289">
                  <a:extLst>
                    <a:ext uri="{9D8B030D-6E8A-4147-A177-3AD203B41FA5}">
                      <a16:colId xmlns:a16="http://schemas.microsoft.com/office/drawing/2014/main" val="392725921"/>
                    </a:ext>
                  </a:extLst>
                </a:gridCol>
                <a:gridCol w="178289">
                  <a:extLst>
                    <a:ext uri="{9D8B030D-6E8A-4147-A177-3AD203B41FA5}">
                      <a16:colId xmlns:a16="http://schemas.microsoft.com/office/drawing/2014/main" val="368025017"/>
                    </a:ext>
                  </a:extLst>
                </a:gridCol>
                <a:gridCol w="103406">
                  <a:extLst>
                    <a:ext uri="{9D8B030D-6E8A-4147-A177-3AD203B41FA5}">
                      <a16:colId xmlns:a16="http://schemas.microsoft.com/office/drawing/2014/main" val="319900253"/>
                    </a:ext>
                  </a:extLst>
                </a:gridCol>
              </a:tblGrid>
              <a:tr h="183726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MONDAY 18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TUESDAY 19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WEDNESDAY 20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THURSDAY 21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317167"/>
                  </a:ext>
                </a:extLst>
              </a:tr>
              <a:tr h="80127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9:00-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10:00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Welcome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tour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Inma + Paula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5º B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Social skills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(Jesús)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Paula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3 y.o. B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Assembly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(9:00-9:30)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8080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PT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+ Bea EI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(Antonio)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Older * grouping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(secondarysts + Eire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MELISSA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Older * grouping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(secondarysts + Eire)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MELISSA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3 y.o.B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Assembly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(9:00-9:30)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Ángeles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(Antonio)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Inma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2" marR="6012" marT="60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18625"/>
                  </a:ext>
                </a:extLst>
              </a:tr>
              <a:tr h="441800"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10:00-11:00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Presentation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Meeting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Inma + Paula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1º A *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Language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Rosa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(Adrián)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Ref.group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Infant Ed.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TEA students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8080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Workshop: 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Awareness about Autism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6º A+B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Jordyn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+ Cristina)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LIBRARY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Entrepreneurship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5th A+B,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Paula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Jesús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LIBRARY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Older * grouping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(secondarysts + Eire)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MELISSA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2" marR="6012" marT="60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409952"/>
                  </a:ext>
                </a:extLst>
              </a:tr>
              <a:tr h="25655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10:55- 11:25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Secondary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Workshop BEA PT *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2" marR="6012" marT="60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470834"/>
                  </a:ext>
                </a:extLst>
              </a:tr>
              <a:tr h="59542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11:00-11:45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11:30 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Inclusion * breakfast in Infant Ed.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TEA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DEPT.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Teacher’s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Meeting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8080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PT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+ 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1ºA *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(Adrián)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Ángeles+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Rosa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Entrepreneurship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5th A+B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Pablo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Paula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Jesús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LIBRARY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Entrepreneurship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5th A+B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Pablo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Paula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Jesús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LIBRARY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2" marR="6012" marT="60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758143"/>
                  </a:ext>
                </a:extLst>
              </a:tr>
              <a:tr h="183726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COFFEE BREAK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COFFEE BREAK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COFFEE BREAK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COFFEE BREAK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2" marR="6012" marT="60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302262"/>
                  </a:ext>
                </a:extLst>
              </a:tr>
              <a:tr h="49250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11:45-12:15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Playground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Workshops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BREAK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Ángeles *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1º EPO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BREAK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Infant Education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BREAK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TIS *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4º EPO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BREAK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Social skills*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4º EPO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12" marR="6012" marT="60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531433"/>
                  </a:ext>
                </a:extLst>
              </a:tr>
              <a:tr h="49250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12:15-13:15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3 y.o B **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(Antonio)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Bea EI+ Ángeles 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(Mary)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4th A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Maths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*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(Eire)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Bea PT+ Mercedes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Workshop: Bea PT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Equal and Diffferent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5º A+B (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Jesús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00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Paula)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LIBRARY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PT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Cristina AL 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Fran</a:t>
                      </a: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</a:t>
                      </a:r>
                      <a:r>
                        <a:rPr lang="en-US" sz="600" b="0" i="0" u="none" strike="noStrike" baseline="30000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th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A (Eire)*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Maths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corners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Mecedes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ARTS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4º 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(Eire)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Micaela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 y.o.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highlight>
                            <a:srgbClr val="8080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PT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(Lucas)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40961"/>
                  </a:ext>
                </a:extLst>
              </a:tr>
              <a:tr h="49250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13.15-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14:00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P.E. 4ª Jesús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(Eire)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TIS inclusion teacher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1ºA **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(Adrián)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Ángeles+Rosa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</a:t>
                      </a:r>
                      <a:r>
                        <a:rPr lang="es-ES_tradnl" sz="600" b="0" i="0" u="none" strike="noStrike">
                          <a:effectLst/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Mary</a:t>
                      </a: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Social skills 1º 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(Adrián)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0" i="0" u="none" strike="noStrike">
                          <a:effectLst/>
                          <a:highlight>
                            <a:srgbClr val="808000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Ana PT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TEA</a:t>
                      </a:r>
                      <a:r>
                        <a:rPr lang="es-E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room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4º 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highlight>
                            <a:srgbClr val="00FF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Gifted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*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6</a:t>
                      </a:r>
                      <a:r>
                        <a:rPr lang="en-US" sz="600" b="0" i="0" u="none" strike="noStrike" baseline="30000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th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 grade students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Mercedes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Entrepreneurship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5th A+B,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Begoña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</a:t>
                      </a:r>
                      <a:r>
                        <a:rPr lang="en-US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Pablo</a:t>
                      </a: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, Jesús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SCHOOL LIBRARY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1ºA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(Adrián)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Ángeles, Maite, </a:t>
                      </a:r>
                      <a:r>
                        <a:rPr lang="es-ES_tradnl" sz="600" b="0" i="0" u="none" strike="noStrike">
                          <a:effectLst/>
                          <a:highlight>
                            <a:srgbClr val="FF00FF"/>
                          </a:highlight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Begoña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Sciences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800" b="0" i="0" u="none" strike="noStrike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Cambria" panose="02040503050406030204" pitchFamily="18" charset="0"/>
                        </a:rPr>
                        <a:t> </a:t>
                      </a:r>
                      <a:endParaRPr lang="es-E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312383"/>
                  </a:ext>
                </a:extLst>
              </a:tr>
              <a:tr h="59542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1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14:00-15:00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86" marR="43286" marT="60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TEACHER´S MEETING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ERASMUS PROJECT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 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AFTER LUNCH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ACTIVITIES IN MADRID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FREE AFTERNOON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FREE TOUR AND DINNER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Farewell!!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600" b="0" i="0" u="none" strike="noStrike">
                          <a:effectLst/>
                          <a:latin typeface="Century Gothic" panose="020B0502020202020204" pitchFamily="34" charset="0"/>
                          <a:ea typeface="MS Mincho" panose="02020609040205080304" pitchFamily="49" charset="-128"/>
                          <a:cs typeface="Century Gothic" panose="020B0502020202020204" pitchFamily="34" charset="0"/>
                        </a:rPr>
                        <a:t>Bye!</a:t>
                      </a:r>
                      <a:endParaRPr lang="es-ES_tradnl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715" marR="57715" marT="28857" marB="288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59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76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535F2-86A3-43C0-8F5F-A8129C803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030" y="5692"/>
            <a:ext cx="11752052" cy="1325563"/>
          </a:xfrm>
        </p:spPr>
        <p:txBody>
          <a:bodyPr/>
          <a:lstStyle/>
          <a:p>
            <a:pPr algn="ctr"/>
            <a:r>
              <a:rPr lang="es-ES" b="1" dirty="0" err="1">
                <a:solidFill>
                  <a:srgbClr val="F542DD"/>
                </a:solidFill>
                <a:cs typeface="Calibri Light"/>
              </a:rPr>
              <a:t>Creating</a:t>
            </a:r>
            <a:r>
              <a:rPr lang="es-ES" b="1" dirty="0">
                <a:solidFill>
                  <a:srgbClr val="F542DD"/>
                </a:solidFill>
                <a:cs typeface="Calibri Light"/>
              </a:rPr>
              <a:t> </a:t>
            </a:r>
            <a:r>
              <a:rPr lang="es-ES" b="1" dirty="0" err="1">
                <a:solidFill>
                  <a:srgbClr val="F542DD"/>
                </a:solidFill>
                <a:cs typeface="Calibri Light"/>
              </a:rPr>
              <a:t>A</a:t>
            </a:r>
            <a:r>
              <a:rPr lang="es-ES" b="1" dirty="0" err="1" smtClean="0">
                <a:solidFill>
                  <a:srgbClr val="F542DD"/>
                </a:solidFill>
                <a:cs typeface="Calibri Light"/>
              </a:rPr>
              <a:t>wareness</a:t>
            </a:r>
            <a:r>
              <a:rPr lang="es-ES" b="1" dirty="0" smtClean="0">
                <a:solidFill>
                  <a:srgbClr val="F542DD"/>
                </a:solidFill>
                <a:cs typeface="Calibri Light"/>
              </a:rPr>
              <a:t> </a:t>
            </a:r>
            <a:r>
              <a:rPr lang="es-ES" b="1" dirty="0" err="1">
                <a:solidFill>
                  <a:srgbClr val="F542DD"/>
                </a:solidFill>
                <a:cs typeface="Calibri Light"/>
              </a:rPr>
              <a:t>A</a:t>
            </a:r>
            <a:r>
              <a:rPr lang="es-ES" b="1" dirty="0" err="1" smtClean="0">
                <a:solidFill>
                  <a:srgbClr val="F542DD"/>
                </a:solidFill>
                <a:cs typeface="Calibri Light"/>
              </a:rPr>
              <a:t>ctivities</a:t>
            </a:r>
            <a:endParaRPr lang="es-ES" b="1" dirty="0">
              <a:solidFill>
                <a:srgbClr val="F542DD"/>
              </a:solidFill>
              <a:cs typeface="Calibri Light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59158E20-7C37-40C3-8C01-D90FF49E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0" t="33758" r="28826" b="17834"/>
          <a:stretch/>
        </p:blipFill>
        <p:spPr>
          <a:xfrm>
            <a:off x="5683812" y="2879774"/>
            <a:ext cx="6501755" cy="3980201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5C55B61B-DCA4-41C1-A6A7-2902344FC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0" t="20382" r="24911" b="16561"/>
          <a:stretch/>
        </p:blipFill>
        <p:spPr>
          <a:xfrm>
            <a:off x="-102153" y="1101218"/>
            <a:ext cx="5907817" cy="45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98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3A049-604C-40ED-AA52-A6E2F30F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861" y="91955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b="1">
                <a:solidFill>
                  <a:srgbClr val="F542DD"/>
                </a:solidFill>
                <a:cs typeface="Calibri Light"/>
              </a:rPr>
              <a:t>AUTISM TALK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715F2181-4D04-48EF-9ABD-1C49FF9D5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4957" y="4090883"/>
            <a:ext cx="5065143" cy="28256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AC92B9-2943-4BE7-844F-62373D9FC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30" t="34305" r="36030" b="23318"/>
          <a:stretch/>
        </p:blipFill>
        <p:spPr>
          <a:xfrm>
            <a:off x="606820" y="1239289"/>
            <a:ext cx="6552857" cy="5616354"/>
          </a:xfrm>
          <a:prstGeom prst="rect">
            <a:avLst/>
          </a:prstGeom>
        </p:spPr>
      </p:pic>
      <p:pic>
        <p:nvPicPr>
          <p:cNvPr id="7" name="Imagen 7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F4F80DD5-A228-4A5C-B08B-B852F495E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58" t="10465" r="292" b="15891"/>
          <a:stretch/>
        </p:blipFill>
        <p:spPr>
          <a:xfrm>
            <a:off x="7053533" y="1278867"/>
            <a:ext cx="5144190" cy="282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25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C4DE87DCA94304885F763EF234F23C4" ma:contentTypeVersion="11" ma:contentTypeDescription="Crear nuevo documento." ma:contentTypeScope="" ma:versionID="01bbb92aa6ea2452a141444ec89713c2">
  <xsd:schema xmlns:xsd="http://www.w3.org/2001/XMLSchema" xmlns:xs="http://www.w3.org/2001/XMLSchema" xmlns:p="http://schemas.microsoft.com/office/2006/metadata/properties" xmlns:ns2="ee6c1cc5-9fbb-4a5c-a35f-1a369fe081d6" targetNamespace="http://schemas.microsoft.com/office/2006/metadata/properties" ma:root="true" ma:fieldsID="c14488d832f1ba3e180210736f74d867" ns2:_="">
    <xsd:import namespace="ee6c1cc5-9fbb-4a5c-a35f-1a369fe08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6c1cc5-9fbb-4a5c-a35f-1a369fe08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722B7C-640C-4B08-9120-C1D008C30FCB}">
  <ds:schemaRefs>
    <ds:schemaRef ds:uri="ee6c1cc5-9fbb-4a5c-a35f-1a369fe081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7E9A21A-03C8-4D8F-9BCB-B3130A8020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76846A-4289-4409-A8E2-7A83A2AA4D14}">
  <ds:schemaRefs>
    <ds:schemaRef ds:uri="http://schemas.microsoft.com/office/2006/documentManagement/types"/>
    <ds:schemaRef ds:uri="http://purl.org/dc/dcmitype/"/>
    <ds:schemaRef ds:uri="ee6c1cc5-9fbb-4a5c-a35f-1a369fe081d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683</Words>
  <Application>Microsoft Office PowerPoint</Application>
  <PresentationFormat>Widescreen</PresentationFormat>
  <Paragraphs>351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Century Gothic</vt:lpstr>
      <vt:lpstr>MS Mincho</vt:lpstr>
      <vt:lpstr>Times New Roman</vt:lpstr>
      <vt:lpstr>Wingdings</vt:lpstr>
      <vt:lpstr>Tema de Office</vt:lpstr>
      <vt:lpstr>ACTIVITY DETAILS</vt:lpstr>
      <vt:lpstr>PowerPoint Presentation</vt:lpstr>
      <vt:lpstr>Exchange of work at Christmas 2018-2019</vt:lpstr>
      <vt:lpstr>PowerPoint Presentation</vt:lpstr>
      <vt:lpstr>WORKS DISPLAY</vt:lpstr>
      <vt:lpstr>ACTIVITY 1     First teachers’ meeting in Spain</vt:lpstr>
      <vt:lpstr>Timetable for Teachers - 18th - 21st February 2019</vt:lpstr>
      <vt:lpstr>Creating Awareness Activities</vt:lpstr>
      <vt:lpstr>AUTISM TALK</vt:lpstr>
      <vt:lpstr>English teachers introduce the WORK-WEEK in our school </vt:lpstr>
      <vt:lpstr>PowerPoint Presentation</vt:lpstr>
      <vt:lpstr>Teachers’ Team Building Activities: “Terraceo and Tapas", cultural free tour... </vt:lpstr>
      <vt:lpstr>Feedback session </vt:lpstr>
      <vt:lpstr>ACTIVITY 2 15 Spanish students from our partner school visit St John of Jerusalem   July 2019</vt:lpstr>
      <vt:lpstr>PowerPoint Presentation</vt:lpstr>
      <vt:lpstr>Making silhouettes: with the year 5 class to work on the professions </vt:lpstr>
      <vt:lpstr>PowerPoint Presentation</vt:lpstr>
      <vt:lpstr>Getting around London: Visit to the Museum of London and walk to Picadilly Circus, Trafalgar Square,  Hamleys toy store. </vt:lpstr>
      <vt:lpstr>PowerPoint Presentation</vt:lpstr>
      <vt:lpstr>15 children and some teachers from St John of Jerusalem visit our partner School in Spain    November 2019</vt:lpstr>
      <vt:lpstr>PowerPoint Presentation</vt:lpstr>
      <vt:lpstr>Empreneurship activity</vt:lpstr>
      <vt:lpstr>Empreneurship activity: professions</vt:lpstr>
      <vt:lpstr>Collaborative games and SPORTS DAY</vt:lpstr>
      <vt:lpstr>Visit to the Reina Sofía Museum-Madrid</vt:lpstr>
      <vt:lpstr>Farewell  and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AND VISIT  St John of Jerusalem C of E. Primary School</dc:title>
  <dc:creator>pedro guerra</dc:creator>
  <cp:lastModifiedBy>Rene Africa</cp:lastModifiedBy>
  <cp:revision>10</cp:revision>
  <dcterms:created xsi:type="dcterms:W3CDTF">2021-06-25T09:14:19Z</dcterms:created>
  <dcterms:modified xsi:type="dcterms:W3CDTF">2021-07-02T14:19:59Z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0x010100DC4DE87DCA94304885F763EF234F23C4</vt:lpwstr>
  </property>
</Properties>
</file>