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1"/>
  </p:sldMasterIdLst>
  <p:notesMasterIdLst>
    <p:notesMasterId r:id="rId6"/>
  </p:notesMasterIdLst>
  <p:sldIdLst>
    <p:sldId id="290" r:id="rId2"/>
    <p:sldId id="293" r:id="rId3"/>
    <p:sldId id="294" r:id="rId4"/>
    <p:sldId id="29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79436" autoAdjust="0"/>
  </p:normalViewPr>
  <p:slideViewPr>
    <p:cSldViewPr showGuides="1">
      <p:cViewPr varScale="1">
        <p:scale>
          <a:sx n="59" d="100"/>
          <a:sy n="59" d="100"/>
        </p:scale>
        <p:origin x="212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7" d="100"/>
          <a:sy n="87" d="100"/>
        </p:scale>
        <p:origin x="384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ED83A2-351C-0848-9C78-934CBCC879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5BF9E1-7673-4247-A465-7700D62D7A8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F1117C4-D184-B44E-931A-8C0B08B78310}" type="datetime1">
              <a:rPr lang="en-GB"/>
              <a:pPr>
                <a:defRPr/>
              </a:pPr>
              <a:t>14/03/2023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682A111-6600-1642-91B6-DEBCADB8A3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FA474CA-03A0-9243-8609-8104BD0CB1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D78145-88B0-4946-8F88-21847A27C21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AD8C2-21D7-A54A-B578-0DA2F669D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F16B16C-916B-4A4C-9F1D-0E94472074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5590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8.png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8BC94E6A-621E-F248-9EBD-7A4047570D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C9DEFBF1-750A-984E-8C6D-CE19B3B9B2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DA783BB-CED7-DA43-9C84-CE7710CF31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B7F2183-BCBE-9347-8382-3CCD59F212F2}" type="slidenum">
              <a:rPr lang="en-GB" altLang="en-US" sz="120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E3E18A6B-062D-634C-BC49-6745CD615BB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FA2B86-AF90-A541-AA69-6170612669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b="1" dirty="0">
                <a:solidFill>
                  <a:srgbClr val="FF6600"/>
                </a:solidFill>
              </a:rPr>
              <a:t>Discussion ideas :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is the pattern in each column? (increasing by 4 each time)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is special about the last column? (this starts with 4 and increases by 4 so is the 4 times table/ multiples of 4)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number would be below the 95? (95+4=99) Does the answer seem correct with the 103? (yes, 99+4=103)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number would be in the bold square? (99-1 =98)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In which column would the numbers 27, 36, 42 be? How can you tell? (27: in first or third as it’s odd, in third because 28 is divisible by 4; 36: in the final column as it’s divisible by 4; 42:2</a:t>
            </a:r>
            <a:r>
              <a:rPr lang="en-GB" baseline="30000" dirty="0"/>
              <a:t>nd</a:t>
            </a:r>
            <a:r>
              <a:rPr lang="en-GB" dirty="0"/>
              <a:t> or last column as it’s even but can’t be in last column as it isn’t divisible by 4)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sized grid are we used to seeing and how do we use this (10 by 10)</a:t>
            </a:r>
          </a:p>
          <a:p>
            <a:pPr>
              <a:defRPr/>
            </a:pPr>
            <a:endParaRPr lang="en-GB" b="1" i="1" dirty="0">
              <a:solidFill>
                <a:srgbClr val="FF6600"/>
              </a:solidFill>
            </a:endParaRPr>
          </a:p>
          <a:p>
            <a:pPr>
              <a:defRPr/>
            </a:pPr>
            <a:r>
              <a:rPr lang="en-GB" b="1" dirty="0">
                <a:solidFill>
                  <a:srgbClr val="FF6600"/>
                </a:solidFill>
              </a:rPr>
              <a:t>Answer :</a:t>
            </a:r>
          </a:p>
          <a:p>
            <a:pPr>
              <a:defRPr/>
            </a:pPr>
            <a:r>
              <a:rPr lang="en-GB" dirty="0"/>
              <a:t>Chart completed as shown:				</a:t>
            </a:r>
            <a:r>
              <a:rPr lang="en-GB" b="1" dirty="0"/>
              <a:t>1 mark</a:t>
            </a:r>
            <a:endParaRPr lang="en-GB" b="1" dirty="0">
              <a:solidFill>
                <a:srgbClr val="FF6600"/>
              </a:solidFill>
            </a:endParaRPr>
          </a:p>
          <a:p>
            <a:pPr>
              <a:defRPr/>
            </a:pPr>
            <a:endParaRPr lang="en-GB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33CD7C6-2044-BF47-B253-E5CADEC5FC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C3CA157-EAEF-D648-B212-A231201BC140}" type="slidenum">
              <a:rPr lang="en-GB" altLang="en-US" sz="1200"/>
              <a:pPr>
                <a:spcBef>
                  <a:spcPct val="0"/>
                </a:spcBef>
              </a:pPr>
              <a:t>2</a:t>
            </a:fld>
            <a:endParaRPr lang="en-GB" altLang="en-US" sz="1200"/>
          </a:p>
        </p:txBody>
      </p:sp>
      <p:pic>
        <p:nvPicPr>
          <p:cNvPr id="8197" name="Picture 4">
            <a:extLst>
              <a:ext uri="{FF2B5EF4-FFF2-40B4-BE49-F238E27FC236}">
                <a16:creationId xmlns:a16="http://schemas.microsoft.com/office/drawing/2014/main" id="{8DA5E961-5E15-EA46-B60E-76FD69054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338" y="7164388"/>
            <a:ext cx="14859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E6EF07A9-1827-1C4F-873E-E5633A0F4E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DAA217-008F-9140-81E7-62590697B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211960"/>
            <a:ext cx="5486400" cy="4114800"/>
          </a:xfrm>
        </p:spPr>
        <p:txBody>
          <a:bodyPr/>
          <a:lstStyle/>
          <a:p>
            <a:pPr>
              <a:defRPr/>
            </a:pPr>
            <a:r>
              <a:rPr lang="en-GB" b="1" dirty="0">
                <a:solidFill>
                  <a:srgbClr val="FF6600"/>
                </a:solidFill>
              </a:rPr>
              <a:t>Discussion ideas: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How many steps are there between 1 and 13? (3 steps, </a:t>
            </a:r>
            <a:r>
              <a:rPr lang="en-GB" i="1" dirty="0"/>
              <a:t>not</a:t>
            </a:r>
            <a:r>
              <a:rPr lang="en-GB" dirty="0"/>
              <a:t> 2)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are those three steps worth? (13-1 = 12)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is each step worth? (12÷3 = 4)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are the missing numbers?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Some children may prefer to use trial and improvement – i.e. try numbers out to see if they fit. This method may be a good starting point for some children, but try to encourage them to use the more mathematical reasoning outlined in the bullets above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if the last number was changed to 16? (steps would be worth 5)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if the first number was 5 and the last number was 38? (steps would be worth 11)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endParaRPr lang="en-GB" dirty="0"/>
          </a:p>
          <a:p>
            <a:pPr>
              <a:defRPr/>
            </a:pPr>
            <a:r>
              <a:rPr lang="en-GB" b="1" dirty="0">
                <a:solidFill>
                  <a:srgbClr val="FF6600"/>
                </a:solidFill>
              </a:rPr>
              <a:t>Answer:</a:t>
            </a:r>
          </a:p>
          <a:p>
            <a:pPr>
              <a:defRPr/>
            </a:pPr>
            <a:r>
              <a:rPr lang="en-GB" dirty="0"/>
              <a:t>					</a:t>
            </a:r>
            <a:r>
              <a:rPr lang="en-GB" b="1" dirty="0"/>
              <a:t>1 mark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b="1" dirty="0">
                <a:solidFill>
                  <a:srgbClr val="FF6600"/>
                </a:solidFill>
              </a:rPr>
              <a:t>Further ideas: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/>
              <a:t>Encourage children to create their own problems for each other, extending to negative numbers and/or more gaps, e.g. 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8C2E5041-3B7D-9E43-9E40-F970E87349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89ED60E-B31C-4D41-9579-B8E2A5412621}" type="slidenum">
              <a:rPr lang="en-GB" altLang="en-US" sz="1200"/>
              <a:pPr>
                <a:spcBef>
                  <a:spcPct val="0"/>
                </a:spcBef>
              </a:pPr>
              <a:t>3</a:t>
            </a:fld>
            <a:endParaRPr lang="en-GB" altLang="en-US" sz="1200" dirty="0"/>
          </a:p>
        </p:txBody>
      </p:sp>
      <p:pic>
        <p:nvPicPr>
          <p:cNvPr id="10245" name="Picture 4">
            <a:extLst>
              <a:ext uri="{FF2B5EF4-FFF2-40B4-BE49-F238E27FC236}">
                <a16:creationId xmlns:a16="http://schemas.microsoft.com/office/drawing/2014/main" id="{97F1C49E-CB97-E342-AF54-9DD6A442A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7236296"/>
            <a:ext cx="161925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8429079"/>
            <a:ext cx="22955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DCAAE391-CFF4-BD4A-B000-F7B897E206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48D5BA-DAEF-C240-82FF-0BF24AA0FC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b="1" dirty="0">
                <a:solidFill>
                  <a:srgbClr val="FF6600"/>
                </a:solidFill>
              </a:rPr>
              <a:t>Discussion ideas: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About how many 80s are there between 0 and 340? (about 4)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would be the smallest positive number in the sequence? (340 – 4x80=20)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would be the next two numbers in the sequence? -60, -140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What if the first number was 510, would you have to recalculate or could you use the values you have to help? (use values and add on 10)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dirty="0"/>
              <a:t>Ask children to create similar sequence challenges for a partner to solve</a:t>
            </a:r>
          </a:p>
          <a:p>
            <a:pPr>
              <a:defRPr/>
            </a:pPr>
            <a:endParaRPr lang="en-GB" b="1" i="1" dirty="0">
              <a:solidFill>
                <a:srgbClr val="FF6600"/>
              </a:solidFill>
            </a:endParaRPr>
          </a:p>
          <a:p>
            <a:pPr>
              <a:defRPr/>
            </a:pPr>
            <a:r>
              <a:rPr lang="en-GB" b="1" dirty="0">
                <a:solidFill>
                  <a:srgbClr val="FF6600"/>
                </a:solidFill>
              </a:rPr>
              <a:t>Answer:</a:t>
            </a:r>
          </a:p>
          <a:p>
            <a:pPr>
              <a:defRPr/>
            </a:pPr>
            <a:r>
              <a:rPr lang="en-GB" dirty="0"/>
              <a:t>–60 in first box.			</a:t>
            </a:r>
            <a:r>
              <a:rPr lang="en-GB" b="1" dirty="0"/>
              <a:t>Up to 2 marks</a:t>
            </a:r>
            <a:endParaRPr lang="en-GB" dirty="0"/>
          </a:p>
          <a:p>
            <a:pPr marL="360000">
              <a:defRPr/>
            </a:pPr>
            <a:r>
              <a:rPr lang="en-GB" i="1" dirty="0"/>
              <a:t>Accept ‘minus 60’</a:t>
            </a:r>
            <a:endParaRPr lang="en-GB" b="1" dirty="0"/>
          </a:p>
          <a:p>
            <a:pPr marL="360000">
              <a:defRPr/>
            </a:pPr>
            <a:r>
              <a:rPr lang="en-GB" i="1" dirty="0"/>
              <a:t>Do not accept ‘60–’</a:t>
            </a:r>
            <a:endParaRPr lang="en-GB" b="1" dirty="0"/>
          </a:p>
          <a:p>
            <a:pPr marL="360000">
              <a:defRPr/>
            </a:pPr>
            <a:r>
              <a:rPr lang="en-GB" i="1" dirty="0"/>
              <a:t>–140 in second box</a:t>
            </a:r>
            <a:endParaRPr lang="en-GB" b="1" dirty="0"/>
          </a:p>
          <a:p>
            <a:pPr marL="360000">
              <a:defRPr/>
            </a:pPr>
            <a:r>
              <a:rPr lang="en-GB" i="1" dirty="0"/>
              <a:t>Accept ‘minus 140’</a:t>
            </a:r>
            <a:endParaRPr lang="en-GB" b="1" dirty="0"/>
          </a:p>
          <a:p>
            <a:pPr marL="360000">
              <a:defRPr/>
            </a:pPr>
            <a:r>
              <a:rPr lang="en-GB" i="1" dirty="0"/>
              <a:t>Do not accept ‘140–’</a:t>
            </a:r>
            <a:endParaRPr lang="en-GB" b="1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F58459FC-A9D5-C847-A63A-5354847CF8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F7864A3-DBC9-B94C-9E6C-0E8B22C806FE}" type="slidenum">
              <a:rPr lang="en-GB" altLang="en-US" sz="1200"/>
              <a:pPr>
                <a:spcBef>
                  <a:spcPct val="0"/>
                </a:spcBef>
              </a:pPr>
              <a:t>4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cover.ai">
            <a:extLst>
              <a:ext uri="{FF2B5EF4-FFF2-40B4-BE49-F238E27FC236}">
                <a16:creationId xmlns:a16="http://schemas.microsoft.com/office/drawing/2014/main" id="{18743FAE-2D19-274F-AEB9-64C824A74E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1"/>
            <a:ext cx="7772400" cy="990600"/>
          </a:xfrm>
          <a:prstGeom prst="rect">
            <a:avLst/>
          </a:prstGeom>
        </p:spPr>
        <p:txBody>
          <a:bodyPr/>
          <a:lstStyle>
            <a:lvl1pPr algn="ctr">
              <a:defRPr sz="60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52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38275852-9C37-4F4D-A48F-675D287AA61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6613525"/>
            <a:ext cx="12969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GB" sz="1000" dirty="0">
                <a:solidFill>
                  <a:schemeClr val="bg1"/>
                </a:solidFill>
              </a:rPr>
              <a:t>© 2019 Testbase</a:t>
            </a:r>
          </a:p>
        </p:txBody>
      </p:sp>
    </p:spTree>
    <p:extLst>
      <p:ext uri="{BB962C8B-B14F-4D97-AF65-F5344CB8AC3E}">
        <p14:creationId xmlns:p14="http://schemas.microsoft.com/office/powerpoint/2010/main" val="174210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086600" cy="4032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CE2D82-F849-4734-9775-EB62A81965D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308850" y="6613200"/>
            <a:ext cx="11509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GB" sz="1000" dirty="0">
                <a:solidFill>
                  <a:schemeClr val="bg1"/>
                </a:solidFill>
              </a:rPr>
              <a:t>KS2 Plenaries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43451E-0FE4-47FC-9D67-E56E30D574D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6613525"/>
            <a:ext cx="12969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GB" sz="1000" dirty="0">
                <a:solidFill>
                  <a:schemeClr val="bg1"/>
                </a:solidFill>
              </a:rPr>
              <a:t>© 2019 Testbase</a:t>
            </a:r>
          </a:p>
        </p:txBody>
      </p:sp>
    </p:spTree>
    <p:extLst>
      <p:ext uri="{BB962C8B-B14F-4D97-AF65-F5344CB8AC3E}">
        <p14:creationId xmlns:p14="http://schemas.microsoft.com/office/powerpoint/2010/main" val="392715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Ntemplate.ai">
            <a:extLst>
              <a:ext uri="{FF2B5EF4-FFF2-40B4-BE49-F238E27FC236}">
                <a16:creationId xmlns:a16="http://schemas.microsoft.com/office/drawing/2014/main" id="{3A889D6B-68DD-2C45-BABC-FE1C5CCE39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F3F2767-392A-D34B-8EEB-1EE0BDF1EB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3400" y="1066800"/>
            <a:ext cx="8077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</p:sldLayoutIdLst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Calibri" pitchFamily="34" charset="0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Calibri" pitchFamily="34" charset="0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Calibri" pitchFamily="34" charset="0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Calibri" pitchFamily="34" charset="0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Calibri" pitchFamily="34" charset="0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Calibri" pitchFamily="34" charset="0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Calibri" pitchFamily="34" charset="0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>
            <a:extLst>
              <a:ext uri="{FF2B5EF4-FFF2-40B4-BE49-F238E27FC236}">
                <a16:creationId xmlns:a16="http://schemas.microsoft.com/office/drawing/2014/main" id="{8E7F3998-D1BF-EC4E-8742-133D5CC180F8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685800" y="2590800"/>
            <a:ext cx="7772400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/>
              <a:t>Calculation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883B311-583B-204D-B6C8-691AC45DC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44" y="3725416"/>
            <a:ext cx="8208912" cy="2367880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GB" sz="3300" b="1" dirty="0"/>
              <a:t>Year 5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GB" sz="3300" dirty="0"/>
              <a:t>Solve Problems involving</a:t>
            </a:r>
            <a:br>
              <a:rPr lang="en-GB" sz="3300" dirty="0"/>
            </a:br>
            <a:r>
              <a:rPr lang="en-GB" sz="3300" dirty="0"/>
              <a:t>multiplication and division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GB" sz="3300" dirty="0"/>
              <a:t>(5C8a)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FFEAF5D-01B1-104E-9CA5-8FF47DADA306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Generalising B3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24F571F-B6F4-424B-982A-A9669F839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366963"/>
            <a:ext cx="2898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>
                <a:latin typeface="+mj-lt"/>
              </a:rPr>
              <a:t>Here is part of a number grid</a:t>
            </a:r>
            <a:endParaRPr lang="en-GB">
              <a:latin typeface="+mj-lt"/>
            </a:endParaRPr>
          </a:p>
        </p:txBody>
      </p:sp>
      <p:pic>
        <p:nvPicPr>
          <p:cNvPr id="7172" name="Picture 3">
            <a:extLst>
              <a:ext uri="{FF2B5EF4-FFF2-40B4-BE49-F238E27FC236}">
                <a16:creationId xmlns:a16="http://schemas.microsoft.com/office/drawing/2014/main" id="{BE2F65A3-8352-8746-B2C7-9FB62F6D0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338" y="1052513"/>
            <a:ext cx="2024062" cy="299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4">
            <a:extLst>
              <a:ext uri="{FF2B5EF4-FFF2-40B4-BE49-F238E27FC236}">
                <a16:creationId xmlns:a16="http://schemas.microsoft.com/office/drawing/2014/main" id="{7D2B700E-B35C-6947-92D9-593A7F04F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4784725"/>
            <a:ext cx="372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>
                <a:latin typeface="+mj-lt"/>
              </a:rPr>
              <a:t>Here is another part of the </a:t>
            </a:r>
            <a:r>
              <a:rPr lang="en-US" b="1">
                <a:latin typeface="+mj-lt"/>
              </a:rPr>
              <a:t>same </a:t>
            </a:r>
            <a:r>
              <a:rPr lang="en-US">
                <a:latin typeface="+mj-lt"/>
              </a:rPr>
              <a:t>grid.</a:t>
            </a:r>
            <a:endParaRPr lang="en-GB">
              <a:latin typeface="+mj-lt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EFBB2A08-24EA-9B47-A7EC-1ABF46E05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226050"/>
            <a:ext cx="2887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Write in the missing number.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7175" name="Picture 6">
            <a:extLst>
              <a:ext uri="{FF2B5EF4-FFF2-40B4-BE49-F238E27FC236}">
                <a16:creationId xmlns:a16="http://schemas.microsoft.com/office/drawing/2014/main" id="{1268277F-3FE5-A744-A653-6582B7471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275" y="4292600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/>
      <p:bldP spid="71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4607F9B-A021-EE40-8836-FCDF5157E627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Generalising B4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79D75AD-E47B-204B-806A-B9F675EC9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2368550"/>
            <a:ext cx="53990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+mj-lt"/>
              </a:rPr>
              <a:t>The numbers in this sequence increase by the same amount each time</a:t>
            </a:r>
            <a:endParaRPr lang="en-GB" dirty="0">
              <a:latin typeface="+mj-lt"/>
            </a:endParaRP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D508F33D-0BE9-384A-A60A-5E2337D82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3262313"/>
            <a:ext cx="2938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Write in the missing numbers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8197" name="Picture 4">
            <a:extLst>
              <a:ext uri="{FF2B5EF4-FFF2-40B4-BE49-F238E27FC236}">
                <a16:creationId xmlns:a16="http://schemas.microsoft.com/office/drawing/2014/main" id="{141DB0D8-66C3-4A4E-AD79-344B08DB4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550" y="3879850"/>
            <a:ext cx="34290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CAD038A9-8A27-D544-A240-05BBB380C205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Generalising B6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1F61B7C-EAEB-FC4C-B523-7A7C1CC9F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688" y="1844675"/>
            <a:ext cx="543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A sequence starts at </a:t>
            </a:r>
            <a:r>
              <a:rPr lang="en-US" b="1">
                <a:latin typeface="+mj-lt"/>
              </a:rPr>
              <a:t>500</a:t>
            </a:r>
            <a:r>
              <a:rPr lang="en-US">
                <a:latin typeface="+mj-lt"/>
              </a:rPr>
              <a:t> and </a:t>
            </a:r>
            <a:r>
              <a:rPr lang="en-US" b="1">
                <a:latin typeface="+mj-lt"/>
              </a:rPr>
              <a:t>80</a:t>
            </a:r>
            <a:r>
              <a:rPr lang="en-US">
                <a:latin typeface="+mj-lt"/>
              </a:rPr>
              <a:t> is </a:t>
            </a:r>
            <a:r>
              <a:rPr lang="en-US" b="1">
                <a:latin typeface="+mj-lt"/>
              </a:rPr>
              <a:t>subtracted</a:t>
            </a:r>
            <a:r>
              <a:rPr lang="en-US">
                <a:latin typeface="+mj-lt"/>
              </a:rPr>
              <a:t> each time.</a:t>
            </a:r>
            <a:endParaRPr lang="en-GB">
              <a:latin typeface="+mj-lt"/>
            </a:endParaRP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924EA6A-DB8E-0C4A-8E6E-35017D7CD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688" y="2414588"/>
            <a:ext cx="543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000" b="1">
                <a:latin typeface="+mj-lt"/>
              </a:rPr>
              <a:t>500	420	340...</a:t>
            </a:r>
            <a:endParaRPr lang="en-GB" sz="2000">
              <a:latin typeface="+mj-lt"/>
            </a:endParaRPr>
          </a:p>
        </p:txBody>
      </p:sp>
      <p:sp>
        <p:nvSpPr>
          <p:cNvPr id="10245" name="Rectangle 4">
            <a:extLst>
              <a:ext uri="{FF2B5EF4-FFF2-40B4-BE49-F238E27FC236}">
                <a16:creationId xmlns:a16="http://schemas.microsoft.com/office/drawing/2014/main" id="{FB30FE45-AF27-804B-9D24-6D84940B7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688" y="3013075"/>
            <a:ext cx="543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latin typeface="+mj-lt"/>
              </a:rPr>
              <a:t>The sequence continues in the same way.</a:t>
            </a:r>
            <a:endParaRPr lang="en-GB" dirty="0">
              <a:latin typeface="+mj-lt"/>
            </a:endParaRP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68DF2E8C-0B81-5F4A-A8F8-D288E3AD6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688" y="3582988"/>
            <a:ext cx="5435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Write the </a:t>
            </a: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first two numbers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 in the sequence which are </a:t>
            </a: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less than zero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.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CD429D2-71CD-5A47-AB99-C0991EB69B01}"/>
              </a:ext>
            </a:extLst>
          </p:cNvPr>
          <p:cNvGrpSpPr>
            <a:grpSpLocks/>
          </p:cNvGrpSpPr>
          <p:nvPr/>
        </p:nvGrpSpPr>
        <p:grpSpPr bwMode="auto">
          <a:xfrm>
            <a:off x="2736850" y="4581525"/>
            <a:ext cx="3851275" cy="720725"/>
            <a:chOff x="2484438" y="4437063"/>
            <a:chExt cx="3851275" cy="72072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00D28C2-FAC6-5446-966F-17731097079A}"/>
                </a:ext>
              </a:extLst>
            </p:cNvPr>
            <p:cNvSpPr/>
            <p:nvPr/>
          </p:nvSpPr>
          <p:spPr>
            <a:xfrm>
              <a:off x="2484438" y="4437063"/>
              <a:ext cx="1690688" cy="7207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569EDE6-E0C2-4D4E-A4B5-D6197CD7DE22}"/>
                </a:ext>
              </a:extLst>
            </p:cNvPr>
            <p:cNvSpPr/>
            <p:nvPr/>
          </p:nvSpPr>
          <p:spPr>
            <a:xfrm>
              <a:off x="4643438" y="4437063"/>
              <a:ext cx="1692275" cy="7207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  <p:bldP spid="10246" grpId="0"/>
    </p:bldLst>
  </p:timing>
</p:sld>
</file>

<file path=ppt/theme/theme1.xml><?xml version="1.0" encoding="utf-8"?>
<a:theme xmlns:a="http://schemas.openxmlformats.org/drawingml/2006/main" name="Number">
  <a:themeElements>
    <a:clrScheme name="Testbase">
      <a:dk1>
        <a:sysClr val="windowText" lastClr="000000"/>
      </a:dk1>
      <a:lt1>
        <a:sysClr val="window" lastClr="FFFFFF"/>
      </a:lt1>
      <a:dk2>
        <a:srgbClr val="002B54"/>
      </a:dk2>
      <a:lt2>
        <a:srgbClr val="EEECE1"/>
      </a:lt2>
      <a:accent1>
        <a:srgbClr val="0082C6"/>
      </a:accent1>
      <a:accent2>
        <a:srgbClr val="00A156"/>
      </a:accent2>
      <a:accent3>
        <a:srgbClr val="99CE4D"/>
      </a:accent3>
      <a:accent4>
        <a:srgbClr val="CCE8FF"/>
      </a:accent4>
      <a:accent5>
        <a:srgbClr val="6CAEDF"/>
      </a:accent5>
      <a:accent6>
        <a:srgbClr val="EE3243"/>
      </a:accent6>
      <a:hlink>
        <a:srgbClr val="0082C6"/>
      </a:hlink>
      <a:folHlink>
        <a:srgbClr val="002B5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Number</Template>
  <TotalTime>1728</TotalTime>
  <Words>594</Words>
  <Application>Microsoft Office PowerPoint</Application>
  <PresentationFormat>On-screen Show (4:3)</PresentationFormat>
  <Paragraphs>59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Arial</vt:lpstr>
      <vt:lpstr>Calibri</vt:lpstr>
      <vt:lpstr>Number</vt:lpstr>
      <vt:lpstr>Calculation</vt:lpstr>
      <vt:lpstr>Generalising B3</vt:lpstr>
      <vt:lpstr>Generalising B4</vt:lpstr>
      <vt:lpstr>Generalising B6</vt:lpstr>
    </vt:vector>
  </TitlesOfParts>
  <Company>Doublestruck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user_temp</dc:creator>
  <cp:lastModifiedBy>Patricia Lewis</cp:lastModifiedBy>
  <cp:revision>112</cp:revision>
  <dcterms:created xsi:type="dcterms:W3CDTF">2013-02-12T15:51:47Z</dcterms:created>
  <dcterms:modified xsi:type="dcterms:W3CDTF">2023-03-14T16:53:09Z</dcterms:modified>
</cp:coreProperties>
</file>