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91" r:id="rId4"/>
    <p:sldId id="271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73" r:id="rId16"/>
    <p:sldId id="262" r:id="rId17"/>
    <p:sldId id="292" r:id="rId18"/>
    <p:sldId id="286" r:id="rId19"/>
    <p:sldId id="287" r:id="rId20"/>
    <p:sldId id="288" r:id="rId21"/>
    <p:sldId id="289" r:id="rId22"/>
    <p:sldId id="290" r:id="rId23"/>
    <p:sldId id="259" r:id="rId24"/>
    <p:sldId id="293" r:id="rId25"/>
    <p:sldId id="270" r:id="rId26"/>
    <p:sldId id="294" r:id="rId27"/>
    <p:sldId id="274" r:id="rId28"/>
    <p:sldId id="295" r:id="rId29"/>
    <p:sldId id="298" r:id="rId30"/>
    <p:sldId id="275" r:id="rId31"/>
    <p:sldId id="296" r:id="rId32"/>
    <p:sldId id="261" r:id="rId33"/>
    <p:sldId id="29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78CF07-9893-4139-8E9A-536A1C92E641}">
          <p14:sldIdLst>
            <p14:sldId id="256"/>
          </p14:sldIdLst>
        </p14:section>
        <p14:section name="lesson 1" id="{329C609A-5F2E-436C-ADE8-14F6FE4F4D73}">
          <p14:sldIdLst>
            <p14:sldId id="260"/>
            <p14:sldId id="291"/>
            <p14:sldId id="271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73"/>
            <p14:sldId id="262"/>
            <p14:sldId id="292"/>
            <p14:sldId id="286"/>
            <p14:sldId id="287"/>
            <p14:sldId id="288"/>
            <p14:sldId id="289"/>
            <p14:sldId id="290"/>
            <p14:sldId id="259"/>
            <p14:sldId id="293"/>
            <p14:sldId id="270"/>
            <p14:sldId id="294"/>
            <p14:sldId id="274"/>
            <p14:sldId id="295"/>
            <p14:sldId id="298"/>
            <p14:sldId id="275"/>
            <p14:sldId id="296"/>
            <p14:sldId id="261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E228-C4C1-4248-ACFA-2EBEE2D05836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75AA-9DA0-4810-83C5-AE97C4E4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28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E228-C4C1-4248-ACFA-2EBEE2D05836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75AA-9DA0-4810-83C5-AE97C4E4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04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E228-C4C1-4248-ACFA-2EBEE2D05836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75AA-9DA0-4810-83C5-AE97C4E4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30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E228-C4C1-4248-ACFA-2EBEE2D05836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75AA-9DA0-4810-83C5-AE97C4E4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6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E228-C4C1-4248-ACFA-2EBEE2D05836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75AA-9DA0-4810-83C5-AE97C4E4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6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E228-C4C1-4248-ACFA-2EBEE2D05836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75AA-9DA0-4810-83C5-AE97C4E4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E228-C4C1-4248-ACFA-2EBEE2D05836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75AA-9DA0-4810-83C5-AE97C4E4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06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E228-C4C1-4248-ACFA-2EBEE2D05836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75AA-9DA0-4810-83C5-AE97C4E4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95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E228-C4C1-4248-ACFA-2EBEE2D05836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75AA-9DA0-4810-83C5-AE97C4E4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14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E228-C4C1-4248-ACFA-2EBEE2D05836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75AA-9DA0-4810-83C5-AE97C4E4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74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E228-C4C1-4248-ACFA-2EBEE2D05836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75AA-9DA0-4810-83C5-AE97C4E4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45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4E228-C4C1-4248-ACFA-2EBEE2D05836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275AA-9DA0-4810-83C5-AE97C4E4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61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GFUWqSt-s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rimarylibrary.crestawards.org/all-star-challenges/6174694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gIRR-VdIP1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hyperlink" Target="https://www.youtube.com/watch?v=7a0u5jMYvi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5888" y="328613"/>
            <a:ext cx="894397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Year 1 and 2 Science Planning Summer 1</a:t>
            </a:r>
          </a:p>
          <a:p>
            <a:pPr algn="ctr"/>
            <a:r>
              <a:rPr lang="en-GB" sz="4000" dirty="0" smtClean="0"/>
              <a:t>Plants</a:t>
            </a:r>
            <a:endParaRPr lang="en-GB" sz="4000" dirty="0"/>
          </a:p>
        </p:txBody>
      </p:sp>
      <p:pic>
        <p:nvPicPr>
          <p:cNvPr id="1026" name="Picture 2" descr="21 Easy Flowers for Beginners | Garden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1871663"/>
            <a:ext cx="6429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5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74" y="147348"/>
            <a:ext cx="9115837" cy="638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2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3" y="290222"/>
            <a:ext cx="9082497" cy="6443265"/>
          </a:xfrm>
          <a:prstGeom prst="rect">
            <a:avLst/>
          </a:prstGeom>
        </p:spPr>
      </p:pic>
      <p:pic>
        <p:nvPicPr>
          <p:cNvPr id="7170" name="Picture 2" descr="Silver Birch Trees - Betula pendula – Trees by 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1099186"/>
            <a:ext cx="3060700" cy="367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210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260" y="228319"/>
            <a:ext cx="9377778" cy="635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67" y="142588"/>
            <a:ext cx="9558758" cy="65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4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161"/>
            <a:ext cx="8915812" cy="6255449"/>
          </a:xfrm>
          <a:prstGeom prst="rect">
            <a:avLst/>
          </a:prstGeom>
        </p:spPr>
      </p:pic>
      <p:pic>
        <p:nvPicPr>
          <p:cNvPr id="6146" name="Picture 2" descr="Sycamore (Acer pseudoplatanus) - Woodland Trus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r="16269"/>
          <a:stretch/>
        </p:blipFill>
        <p:spPr bwMode="auto">
          <a:xfrm>
            <a:off x="7929562" y="2521803"/>
            <a:ext cx="4040414" cy="305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19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1175" y="423862"/>
            <a:ext cx="85725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Independent activity:</a:t>
            </a:r>
          </a:p>
          <a:p>
            <a:endParaRPr lang="en-GB" sz="2800" dirty="0"/>
          </a:p>
          <a:p>
            <a:r>
              <a:rPr lang="en-GB" sz="2800" dirty="0" smtClean="0"/>
              <a:t>Observe the leaves closely and draw pictures or take rubbings of the leaves.</a:t>
            </a:r>
          </a:p>
          <a:p>
            <a:endParaRPr lang="en-GB" sz="2800" dirty="0" smtClean="0"/>
          </a:p>
          <a:p>
            <a:r>
              <a:rPr lang="en-GB" sz="2800" dirty="0" smtClean="0"/>
              <a:t>Do any of the leaves look like the ones we have looked at? </a:t>
            </a:r>
          </a:p>
        </p:txBody>
      </p:sp>
    </p:spTree>
    <p:extLst>
      <p:ext uri="{BB962C8B-B14F-4D97-AF65-F5344CB8AC3E}">
        <p14:creationId xmlns:p14="http://schemas.microsoft.com/office/powerpoint/2010/main" val="618780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9161" y="3210146"/>
            <a:ext cx="10382251" cy="3539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dirty="0"/>
              <a:t>To observe and describe how seeds and bulbs grow into mature plants.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 </a:t>
            </a:r>
            <a:r>
              <a:rPr lang="en-GB" sz="3200" dirty="0"/>
              <a:t>can follow instructions to plant a seed and a bulb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 </a:t>
            </a:r>
            <a:r>
              <a:rPr lang="en-GB" sz="3200" dirty="0"/>
              <a:t>can suggest how to care for a plant so it grows well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 </a:t>
            </a:r>
            <a:r>
              <a:rPr lang="en-GB" sz="3200" dirty="0"/>
              <a:t>can set up a simple test to show what plants need to grow well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 </a:t>
            </a:r>
            <a:r>
              <a:rPr lang="en-GB" sz="3200" dirty="0"/>
              <a:t>can predict which plants will grow well and which will not</a:t>
            </a:r>
          </a:p>
        </p:txBody>
      </p:sp>
      <p:sp>
        <p:nvSpPr>
          <p:cNvPr id="7" name="Rectangle 6"/>
          <p:cNvSpPr/>
          <p:nvPr/>
        </p:nvSpPr>
        <p:spPr>
          <a:xfrm>
            <a:off x="919160" y="405033"/>
            <a:ext cx="10382251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dirty="0"/>
              <a:t>To plant a bean and observe its growth over time.</a:t>
            </a:r>
          </a:p>
          <a:p>
            <a:r>
              <a:rPr lang="en-GB" sz="3200" dirty="0"/>
              <a:t>•	I can plant a bean</a:t>
            </a:r>
          </a:p>
          <a:p>
            <a:r>
              <a:rPr lang="en-GB" sz="3200" dirty="0"/>
              <a:t>•	I can write instructions to describe how to plant a bean</a:t>
            </a:r>
          </a:p>
          <a:p>
            <a:r>
              <a:rPr lang="en-GB" sz="3200" dirty="0"/>
              <a:t>•	I can describe what happens to the bean over time</a:t>
            </a:r>
          </a:p>
        </p:txBody>
      </p:sp>
    </p:spTree>
    <p:extLst>
      <p:ext uri="{BB962C8B-B14F-4D97-AF65-F5344CB8AC3E}">
        <p14:creationId xmlns:p14="http://schemas.microsoft.com/office/powerpoint/2010/main" val="3375216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7551" y="448047"/>
            <a:ext cx="5786434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000" b="1" u="sng" dirty="0" smtClean="0"/>
              <a:t>Key Vocabulary</a:t>
            </a:r>
          </a:p>
          <a:p>
            <a:pPr algn="ctr"/>
            <a:r>
              <a:rPr lang="en-GB" sz="4000" dirty="0"/>
              <a:t>s</a:t>
            </a:r>
            <a:r>
              <a:rPr lang="en-GB" sz="4000" dirty="0" smtClean="0"/>
              <a:t>eeds</a:t>
            </a:r>
          </a:p>
          <a:p>
            <a:pPr algn="ctr"/>
            <a:r>
              <a:rPr lang="en-GB" sz="4000" dirty="0"/>
              <a:t>b</a:t>
            </a:r>
            <a:r>
              <a:rPr lang="en-GB" sz="4000" dirty="0" smtClean="0"/>
              <a:t>ulbs</a:t>
            </a:r>
          </a:p>
          <a:p>
            <a:pPr algn="ctr"/>
            <a:r>
              <a:rPr lang="en-GB" sz="4000" dirty="0"/>
              <a:t>s</a:t>
            </a:r>
            <a:r>
              <a:rPr lang="en-GB" sz="4000" dirty="0" smtClean="0"/>
              <a:t>oil</a:t>
            </a:r>
          </a:p>
          <a:p>
            <a:pPr algn="ctr"/>
            <a:r>
              <a:rPr lang="en-GB" sz="4000" dirty="0" smtClean="0"/>
              <a:t>sunlight</a:t>
            </a:r>
          </a:p>
          <a:p>
            <a:pPr algn="ctr"/>
            <a:r>
              <a:rPr lang="en-GB" sz="4000" dirty="0" smtClean="0"/>
              <a:t>water</a:t>
            </a:r>
          </a:p>
          <a:p>
            <a:pPr algn="ctr"/>
            <a:r>
              <a:rPr lang="en-GB" sz="4000" dirty="0"/>
              <a:t>g</a:t>
            </a:r>
            <a:r>
              <a:rPr lang="en-GB" sz="4000" dirty="0" smtClean="0"/>
              <a:t>ermination</a:t>
            </a:r>
          </a:p>
          <a:p>
            <a:pPr algn="ctr"/>
            <a:r>
              <a:rPr lang="en-GB" sz="4000" dirty="0"/>
              <a:t>s</a:t>
            </a:r>
            <a:r>
              <a:rPr lang="en-GB" sz="4000" dirty="0" smtClean="0"/>
              <a:t>prout</a:t>
            </a:r>
          </a:p>
          <a:p>
            <a:pPr algn="ctr"/>
            <a:r>
              <a:rPr lang="en-GB" sz="4000" dirty="0" smtClean="0"/>
              <a:t>shoot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77099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road bean - Super Aquadulce (Organic) - Vital See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4" y="329984"/>
            <a:ext cx="4279542" cy="427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0526" y="329984"/>
            <a:ext cx="2928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Bean seeds</a:t>
            </a:r>
            <a:endParaRPr lang="en-GB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128" y="976315"/>
            <a:ext cx="6068272" cy="3258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9351" y="145318"/>
            <a:ext cx="4643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hlinkClick r:id="rId4"/>
              </a:rPr>
              <a:t>Let’s watch this video on how to plant a bean.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00951" y="4855748"/>
            <a:ext cx="8901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What does the seed need to be able to grow well?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93598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7601" y="329984"/>
            <a:ext cx="2928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bulbs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21975" y="5456374"/>
            <a:ext cx="9779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Do you know what sorts of flowers grow from bulbs?</a:t>
            </a:r>
          </a:p>
          <a:p>
            <a:r>
              <a:rPr lang="en-GB" sz="3200" dirty="0" smtClean="0"/>
              <a:t>Let’s look at some examples on the next slide….</a:t>
            </a:r>
            <a:endParaRPr lang="en-GB" sz="3200" dirty="0"/>
          </a:p>
        </p:txBody>
      </p:sp>
      <p:pic>
        <p:nvPicPr>
          <p:cNvPr id="9220" name="Picture 4" descr="The complete guide to bulbs - David Do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329984"/>
            <a:ext cx="6667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7601" y="1360326"/>
            <a:ext cx="37929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We can also grow something called bulbs</a:t>
            </a:r>
            <a:r>
              <a:rPr lang="en-GB" sz="2800" dirty="0" smtClean="0"/>
              <a:t>.</a:t>
            </a:r>
          </a:p>
          <a:p>
            <a:endParaRPr lang="en-GB" sz="2800" dirty="0" smtClean="0"/>
          </a:p>
          <a:p>
            <a:r>
              <a:rPr lang="en-GB" sz="2800" dirty="0" smtClean="0"/>
              <a:t>Bulbs can stay in the ground and produce new flowers every year, unlike a bean plant which will die once the autumn comes.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1851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534" y="3067423"/>
            <a:ext cx="11168063" cy="304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dirty="0"/>
              <a:t>To find out about the plants that grow in the local area</a:t>
            </a:r>
          </a:p>
          <a:p>
            <a:r>
              <a:rPr lang="en-GB" sz="3200" dirty="0"/>
              <a:t>•	I can think about where plants grow and how they get there</a:t>
            </a:r>
          </a:p>
          <a:p>
            <a:r>
              <a:rPr lang="en-GB" sz="3200" dirty="0"/>
              <a:t>•	I can investigate and discover plants in the local area</a:t>
            </a:r>
          </a:p>
          <a:p>
            <a:r>
              <a:rPr lang="en-GB" sz="3200" dirty="0"/>
              <a:t>•	I can record my </a:t>
            </a:r>
            <a:r>
              <a:rPr lang="en-GB" sz="3200" dirty="0" smtClean="0"/>
              <a:t>results</a:t>
            </a:r>
          </a:p>
          <a:p>
            <a:endParaRPr lang="en-GB" sz="3200" dirty="0"/>
          </a:p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(</a:t>
            </a:r>
            <a:r>
              <a:rPr lang="en-GB" sz="3200" b="1" dirty="0" err="1" smtClean="0">
                <a:solidFill>
                  <a:srgbClr val="FF0000"/>
                </a:solidFill>
              </a:rPr>
              <a:t>soanes</a:t>
            </a:r>
            <a:r>
              <a:rPr lang="en-GB" sz="3200" b="1" dirty="0" smtClean="0">
                <a:solidFill>
                  <a:srgbClr val="FF0000"/>
                </a:solidFill>
              </a:rPr>
              <a:t> centre – plant life)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7178" y="6101835"/>
            <a:ext cx="7614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STEM activity: Plant Detectives pages 38 - 41</a:t>
            </a:r>
            <a:endParaRPr lang="en-GB" sz="3200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534" y="233735"/>
            <a:ext cx="11168063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dirty="0"/>
              <a:t>To find out what sort of trees and plants grow in the school grounds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 </a:t>
            </a:r>
            <a:r>
              <a:rPr lang="en-GB" sz="3200" dirty="0"/>
              <a:t>can name some of the trees in the school grounds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 </a:t>
            </a:r>
            <a:r>
              <a:rPr lang="en-GB" sz="3200" dirty="0"/>
              <a:t>can talk about the similarities and differences between different trees</a:t>
            </a:r>
          </a:p>
        </p:txBody>
      </p:sp>
    </p:spTree>
    <p:extLst>
      <p:ext uri="{BB962C8B-B14F-4D97-AF65-F5344CB8AC3E}">
        <p14:creationId xmlns:p14="http://schemas.microsoft.com/office/powerpoint/2010/main" val="396913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narcissus bul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75" y="215683"/>
            <a:ext cx="5355051" cy="267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576" y="144246"/>
            <a:ext cx="2928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daffodils</a:t>
            </a:r>
            <a:endParaRPr lang="en-GB" sz="3600" b="1" dirty="0"/>
          </a:p>
        </p:txBody>
      </p:sp>
      <p:pic>
        <p:nvPicPr>
          <p:cNvPr id="10242" name="Picture 2" descr="tulip bul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4" y="144246"/>
            <a:ext cx="5169334" cy="258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40693" y="144245"/>
            <a:ext cx="2928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tulips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7576" y="3514204"/>
            <a:ext cx="2928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hyacinths</a:t>
            </a:r>
            <a:endParaRPr lang="en-GB" sz="3600" b="1" dirty="0"/>
          </a:p>
        </p:txBody>
      </p:sp>
      <p:pic>
        <p:nvPicPr>
          <p:cNvPr id="10248" name="Picture 8" descr="hyacinth bul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75" y="4267037"/>
            <a:ext cx="4762501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allium bulb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271" y="4233536"/>
            <a:ext cx="5010779" cy="250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56283" y="3514204"/>
            <a:ext cx="405928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</a:t>
            </a:r>
            <a:r>
              <a:rPr lang="en-GB" sz="3600" b="1" dirty="0" smtClean="0"/>
              <a:t>lliums (onions)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693880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36237" y="842441"/>
            <a:ext cx="9765125" cy="50783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What do you think will happen if a seed or bulb does not have everything it needs to grow well?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b="1" dirty="0" smtClean="0"/>
              <a:t>Year 2 will be investigating what might happen.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b="1" dirty="0" smtClean="0"/>
              <a:t>How can we set up a test to investigate this when we plant our bulbs and seeds?</a:t>
            </a:r>
          </a:p>
          <a:p>
            <a:pPr algn="ctr"/>
            <a:endParaRPr lang="en-GB" sz="3600" b="1" dirty="0"/>
          </a:p>
          <a:p>
            <a:pPr algn="ctr"/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435532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776" y="699812"/>
            <a:ext cx="6735115" cy="394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408" y="3123695"/>
            <a:ext cx="6687483" cy="36200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1" y="1333008"/>
            <a:ext cx="4300537" cy="206210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Y1 will plant their seeds and write instructions to show how to plant a seed.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1" y="3395387"/>
            <a:ext cx="4300537" cy="30469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Y2 will think how to do their investigation and complete the investigation sheet.</a:t>
            </a:r>
          </a:p>
          <a:p>
            <a:r>
              <a:rPr lang="en-GB" sz="3200" dirty="0" smtClean="0"/>
              <a:t>Then they will plant the seeds/bulbs.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1" y="699812"/>
            <a:ext cx="4300537" cy="584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Independent activity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46179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095999"/>
            <a:ext cx="10091738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/>
              <a:t>To understand the life cycle of plants.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 </a:t>
            </a:r>
            <a:r>
              <a:rPr lang="en-GB" sz="2800" dirty="0"/>
              <a:t>can describe stages in the life cycle of a plant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 </a:t>
            </a:r>
            <a:r>
              <a:rPr lang="en-GB" sz="2800" dirty="0"/>
              <a:t>can order the life cycle of a plant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 </a:t>
            </a:r>
            <a:r>
              <a:rPr lang="en-GB" sz="2800" dirty="0"/>
              <a:t>can explain that plants are living things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 </a:t>
            </a:r>
            <a:r>
              <a:rPr lang="en-GB" sz="2800" dirty="0"/>
              <a:t>can explain something plants do that shows us that plants are living things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904875" y="705223"/>
            <a:ext cx="10091738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/>
              <a:t>To understand and explain what plants need to be able to grow well.</a:t>
            </a:r>
          </a:p>
          <a:p>
            <a:r>
              <a:rPr lang="en-GB" sz="2800" dirty="0"/>
              <a:t>•	I can say </a:t>
            </a:r>
            <a:r>
              <a:rPr lang="en-GB" sz="2800" dirty="0" smtClean="0"/>
              <a:t>five </a:t>
            </a:r>
            <a:r>
              <a:rPr lang="en-GB" sz="2800" dirty="0"/>
              <a:t>things that plants need to grow</a:t>
            </a:r>
          </a:p>
          <a:p>
            <a:r>
              <a:rPr lang="en-GB" sz="2800" dirty="0"/>
              <a:t>•	I can say </a:t>
            </a:r>
            <a:r>
              <a:rPr lang="en-GB" sz="2800" dirty="0" smtClean="0"/>
              <a:t>what might happen if they do not have what they need.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0525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7551" y="448047"/>
            <a:ext cx="5786434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000" b="1" u="sng" dirty="0" smtClean="0"/>
              <a:t>Key Vocabulary</a:t>
            </a:r>
          </a:p>
          <a:p>
            <a:pPr algn="ctr"/>
            <a:r>
              <a:rPr lang="en-GB" sz="4000" dirty="0"/>
              <a:t>soil</a:t>
            </a:r>
          </a:p>
          <a:p>
            <a:pPr algn="ctr"/>
            <a:r>
              <a:rPr lang="en-GB" sz="4000" dirty="0"/>
              <a:t>sunlight</a:t>
            </a:r>
          </a:p>
          <a:p>
            <a:pPr algn="ctr"/>
            <a:r>
              <a:rPr lang="en-GB" sz="4000" dirty="0"/>
              <a:t>w</a:t>
            </a:r>
            <a:r>
              <a:rPr lang="en-GB" sz="4000" dirty="0" smtClean="0"/>
              <a:t>ater</a:t>
            </a:r>
          </a:p>
          <a:p>
            <a:pPr algn="ctr"/>
            <a:r>
              <a:rPr lang="en-GB" sz="4000" dirty="0"/>
              <a:t>l</a:t>
            </a:r>
            <a:r>
              <a:rPr lang="en-GB" sz="4000" dirty="0" smtClean="0"/>
              <a:t>ifecycle</a:t>
            </a:r>
          </a:p>
          <a:p>
            <a:pPr algn="ctr"/>
            <a:r>
              <a:rPr lang="en-GB" sz="4000" dirty="0" smtClean="0"/>
              <a:t>MRS GREN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3470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478" y="571501"/>
            <a:ext cx="4700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hlinkClick r:id="rId2"/>
              </a:rPr>
              <a:t>What do seeds need to be able to grow well?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00" y="1790497"/>
            <a:ext cx="5334744" cy="2905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15138" y="828675"/>
            <a:ext cx="450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hlinkClick r:id="rId4"/>
              </a:rPr>
              <a:t>The lifecycle of a plant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817" y="1790497"/>
            <a:ext cx="4907883" cy="2729150"/>
          </a:xfrm>
          <a:prstGeom prst="rect">
            <a:avLst/>
          </a:prstGeom>
        </p:spPr>
      </p:pic>
      <p:pic>
        <p:nvPicPr>
          <p:cNvPr id="11268" name="Picture 4" descr="The Tiny Seed (World of Eric Carle) : Carle, Eric, Carle, Eric, Tucci,  Stanley: Amazon.co.uk: Book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/>
          <a:stretch/>
        </p:blipFill>
        <p:spPr bwMode="auto">
          <a:xfrm>
            <a:off x="4983353" y="3814763"/>
            <a:ext cx="2163256" cy="29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1601" y="5407681"/>
            <a:ext cx="435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You might like to read…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659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76" y="1671362"/>
            <a:ext cx="5972174" cy="15696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Y1 will create a little book to show the 5 things a plant needs to grow well.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2963" y="4252637"/>
            <a:ext cx="5715000" cy="10772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Y2 will create a labelled diagram to show the lifecycle of a plant.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92994" y="615994"/>
            <a:ext cx="4300537" cy="584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Independent activity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43813" y="4252637"/>
            <a:ext cx="362902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Next step: </a:t>
            </a:r>
          </a:p>
          <a:p>
            <a:r>
              <a:rPr lang="en-GB" sz="2400" dirty="0"/>
              <a:t>C</a:t>
            </a:r>
            <a:r>
              <a:rPr lang="en-GB" sz="2400" dirty="0" smtClean="0"/>
              <a:t>an you explain how a plant shows any of the life processes?</a:t>
            </a:r>
          </a:p>
          <a:p>
            <a:r>
              <a:rPr lang="en-GB" sz="2400" dirty="0" smtClean="0"/>
              <a:t>MRS GREN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43812" y="1302030"/>
            <a:ext cx="362902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Next step: </a:t>
            </a:r>
          </a:p>
          <a:p>
            <a:r>
              <a:rPr lang="en-GB" sz="2400" dirty="0" smtClean="0"/>
              <a:t>What might happen if a plant did not have water?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5124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7711" y="609973"/>
            <a:ext cx="1049655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dirty="0"/>
              <a:t>To identify and describe the parts of plants and trees.</a:t>
            </a:r>
          </a:p>
          <a:p>
            <a:r>
              <a:rPr lang="en-GB" sz="3200" dirty="0"/>
              <a:t>•	I can label the parts of a plant</a:t>
            </a:r>
          </a:p>
          <a:p>
            <a:r>
              <a:rPr lang="en-GB" sz="3200" dirty="0"/>
              <a:t>•	I can say the names of parts of trees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47710" y="3591299"/>
            <a:ext cx="10496551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dirty="0"/>
              <a:t>To find out and describe how plants need water, light and a suitable temperature to grow and stay healthy.</a:t>
            </a:r>
          </a:p>
          <a:p>
            <a:r>
              <a:rPr lang="en-GB" sz="3200" dirty="0"/>
              <a:t>•	I can explain what plants need to grow well</a:t>
            </a:r>
          </a:p>
          <a:p>
            <a:r>
              <a:rPr lang="en-GB" sz="3200" dirty="0"/>
              <a:t>•	I can give reasons for my answers</a:t>
            </a:r>
          </a:p>
          <a:p>
            <a:r>
              <a:rPr lang="en-GB" sz="3200" dirty="0"/>
              <a:t>•	I can record the growth of plants by drawing or writing</a:t>
            </a:r>
          </a:p>
        </p:txBody>
      </p:sp>
    </p:spTree>
    <p:extLst>
      <p:ext uri="{BB962C8B-B14F-4D97-AF65-F5344CB8AC3E}">
        <p14:creationId xmlns:p14="http://schemas.microsoft.com/office/powerpoint/2010/main" val="3344674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7551" y="448047"/>
            <a:ext cx="5786434" cy="61247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000" b="1" u="sng" dirty="0" smtClean="0"/>
              <a:t>Key Vocabulary</a:t>
            </a:r>
          </a:p>
          <a:p>
            <a:pPr algn="ctr"/>
            <a:r>
              <a:rPr lang="en-GB" sz="3200" dirty="0"/>
              <a:t>r</a:t>
            </a:r>
            <a:r>
              <a:rPr lang="en-GB" sz="3200" dirty="0" smtClean="0"/>
              <a:t>oots</a:t>
            </a:r>
          </a:p>
          <a:p>
            <a:pPr algn="ctr"/>
            <a:r>
              <a:rPr lang="en-GB" sz="3200" dirty="0"/>
              <a:t>s</a:t>
            </a:r>
            <a:r>
              <a:rPr lang="en-GB" sz="3200" dirty="0" smtClean="0"/>
              <a:t>tem</a:t>
            </a:r>
          </a:p>
          <a:p>
            <a:pPr algn="ctr"/>
            <a:r>
              <a:rPr lang="en-GB" sz="3200" dirty="0"/>
              <a:t>f</a:t>
            </a:r>
            <a:r>
              <a:rPr lang="en-GB" sz="3200" dirty="0" smtClean="0"/>
              <a:t>lowers</a:t>
            </a:r>
          </a:p>
          <a:p>
            <a:pPr algn="ctr"/>
            <a:r>
              <a:rPr lang="en-GB" sz="3200" dirty="0"/>
              <a:t>p</a:t>
            </a:r>
            <a:r>
              <a:rPr lang="en-GB" sz="3200" dirty="0" smtClean="0"/>
              <a:t>etals</a:t>
            </a:r>
          </a:p>
          <a:p>
            <a:pPr algn="ctr"/>
            <a:r>
              <a:rPr lang="en-GB" sz="3200" dirty="0" smtClean="0"/>
              <a:t>leaves</a:t>
            </a:r>
            <a:endParaRPr lang="en-GB" sz="3200" dirty="0"/>
          </a:p>
          <a:p>
            <a:pPr algn="ctr"/>
            <a:r>
              <a:rPr lang="en-GB" sz="3200" dirty="0" smtClean="0"/>
              <a:t>soil</a:t>
            </a:r>
            <a:endParaRPr lang="en-GB" sz="3200" dirty="0"/>
          </a:p>
          <a:p>
            <a:pPr algn="ctr"/>
            <a:r>
              <a:rPr lang="en-GB" sz="3200" dirty="0"/>
              <a:t>sunlight</a:t>
            </a:r>
          </a:p>
          <a:p>
            <a:pPr algn="ctr"/>
            <a:r>
              <a:rPr lang="en-GB" sz="3200" dirty="0"/>
              <a:t>w</a:t>
            </a:r>
            <a:r>
              <a:rPr lang="en-GB" sz="3200" dirty="0" smtClean="0"/>
              <a:t>ater</a:t>
            </a:r>
          </a:p>
          <a:p>
            <a:pPr algn="ctr"/>
            <a:r>
              <a:rPr lang="en-GB" sz="3200" dirty="0"/>
              <a:t>t</a:t>
            </a:r>
            <a:r>
              <a:rPr lang="en-GB" sz="3200" dirty="0" smtClean="0"/>
              <a:t>emperature</a:t>
            </a:r>
          </a:p>
          <a:p>
            <a:pPr algn="ctr"/>
            <a:r>
              <a:rPr lang="en-GB" sz="3200" dirty="0" smtClean="0"/>
              <a:t>nutrition</a:t>
            </a:r>
          </a:p>
          <a:p>
            <a:pPr algn="ctr"/>
            <a:r>
              <a:rPr lang="en-GB" sz="3200" dirty="0" smtClean="0"/>
              <a:t>lifecycle</a:t>
            </a:r>
          </a:p>
        </p:txBody>
      </p:sp>
    </p:spTree>
    <p:extLst>
      <p:ext uri="{BB962C8B-B14F-4D97-AF65-F5344CB8AC3E}">
        <p14:creationId xmlns:p14="http://schemas.microsoft.com/office/powerpoint/2010/main" val="3775637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75" y="1287467"/>
            <a:ext cx="5972174" cy="15696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Y1 will draw diagrams or stick pictures to show the parts or plants and trees.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2963" y="3554453"/>
            <a:ext cx="5715000" cy="30469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Y2 will observe the growth of their seeds and bulbs, including the ones that did not have everything needed to grow well.</a:t>
            </a:r>
          </a:p>
          <a:p>
            <a:r>
              <a:rPr lang="en-GB" sz="3200" dirty="0" smtClean="0"/>
              <a:t>Record what has happened so far. 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50194" y="230231"/>
            <a:ext cx="4300537" cy="584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Independent activity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43813" y="4252637"/>
            <a:ext cx="362902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Next step: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43812" y="1302030"/>
            <a:ext cx="362902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Next step: </a:t>
            </a:r>
          </a:p>
          <a:p>
            <a:r>
              <a:rPr lang="en-GB" sz="2400" dirty="0" smtClean="0"/>
              <a:t>Do you remember the names of any of the trees we have learnt about?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5148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57551" y="448047"/>
            <a:ext cx="5786434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000" b="1" u="sng" dirty="0" smtClean="0"/>
              <a:t>Key Vocabulary</a:t>
            </a:r>
          </a:p>
          <a:p>
            <a:pPr algn="ctr"/>
            <a:r>
              <a:rPr lang="en-GB" sz="4000" dirty="0"/>
              <a:t>h</a:t>
            </a:r>
            <a:r>
              <a:rPr lang="en-GB" sz="4000" dirty="0" smtClean="0"/>
              <a:t>abitat</a:t>
            </a:r>
          </a:p>
          <a:p>
            <a:pPr algn="ctr"/>
            <a:r>
              <a:rPr lang="en-GB" sz="4000" dirty="0"/>
              <a:t>t</a:t>
            </a:r>
            <a:r>
              <a:rPr lang="en-GB" sz="4000" dirty="0" smtClean="0"/>
              <a:t>rees</a:t>
            </a:r>
          </a:p>
          <a:p>
            <a:pPr algn="ctr"/>
            <a:r>
              <a:rPr lang="en-GB" sz="4000" dirty="0"/>
              <a:t>l</a:t>
            </a:r>
            <a:r>
              <a:rPr lang="en-GB" sz="4000" dirty="0" smtClean="0"/>
              <a:t>eaves</a:t>
            </a:r>
          </a:p>
          <a:p>
            <a:pPr algn="ctr"/>
            <a:r>
              <a:rPr lang="en-GB" sz="4000" dirty="0"/>
              <a:t>p</a:t>
            </a:r>
            <a:r>
              <a:rPr lang="en-GB" sz="4000" dirty="0" smtClean="0"/>
              <a:t>lants</a:t>
            </a:r>
          </a:p>
          <a:p>
            <a:pPr algn="ctr"/>
            <a:r>
              <a:rPr lang="en-GB" sz="4000" dirty="0" smtClean="0"/>
              <a:t>difference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68615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7711" y="424236"/>
            <a:ext cx="10496551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dirty="0"/>
              <a:t>To identify and name some garden plants.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 </a:t>
            </a:r>
            <a:r>
              <a:rPr lang="en-GB" sz="3200" dirty="0"/>
              <a:t>can name some of the garden plants that I see in the school grounds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 </a:t>
            </a:r>
            <a:r>
              <a:rPr lang="en-GB" sz="3200" dirty="0"/>
              <a:t>can describe some of the features of these plants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747711" y="3656961"/>
            <a:ext cx="10496551" cy="304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dirty="0"/>
              <a:t>To find out and explain how plants are suited to their habitats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 </a:t>
            </a:r>
            <a:r>
              <a:rPr lang="en-GB" sz="3200" dirty="0"/>
              <a:t>can say how plants have different features that make them suited to where they live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 </a:t>
            </a:r>
            <a:r>
              <a:rPr lang="en-GB" sz="3200" dirty="0"/>
              <a:t>can identify plants that live in hot, dry, cold or wet places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 </a:t>
            </a:r>
            <a:r>
              <a:rPr lang="en-GB" sz="3200" dirty="0"/>
              <a:t>can explain how I know which type of habitat each plant grows in</a:t>
            </a:r>
          </a:p>
        </p:txBody>
      </p:sp>
    </p:spTree>
    <p:extLst>
      <p:ext uri="{BB962C8B-B14F-4D97-AF65-F5344CB8AC3E}">
        <p14:creationId xmlns:p14="http://schemas.microsoft.com/office/powerpoint/2010/main" val="2718398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0534" y="233735"/>
            <a:ext cx="11168063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000" b="1" u="sng" dirty="0" smtClean="0"/>
              <a:t>Key Vocabulary</a:t>
            </a:r>
          </a:p>
          <a:p>
            <a:pPr algn="ctr"/>
            <a:r>
              <a:rPr lang="en-GB" sz="4000" dirty="0"/>
              <a:t>h</a:t>
            </a:r>
            <a:r>
              <a:rPr lang="en-GB" sz="4000" dirty="0" smtClean="0"/>
              <a:t>abitat</a:t>
            </a:r>
          </a:p>
          <a:p>
            <a:pPr algn="ctr"/>
            <a:r>
              <a:rPr lang="en-GB" sz="4000" dirty="0"/>
              <a:t>a</a:t>
            </a:r>
            <a:r>
              <a:rPr lang="en-GB" sz="4000" dirty="0" smtClean="0"/>
              <a:t>dapt</a:t>
            </a:r>
          </a:p>
          <a:p>
            <a:pPr algn="ctr"/>
            <a:r>
              <a:rPr lang="en-GB" sz="4000" dirty="0" smtClean="0"/>
              <a:t>suited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83849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6298" y="3767510"/>
            <a:ext cx="10496551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dirty="0"/>
              <a:t>To observe how different types of plants grow.</a:t>
            </a:r>
          </a:p>
          <a:p>
            <a:r>
              <a:rPr lang="en-GB" sz="3200" dirty="0"/>
              <a:t>•	I can record how my plants have grown</a:t>
            </a:r>
          </a:p>
          <a:p>
            <a:r>
              <a:rPr lang="en-GB" sz="3200" dirty="0"/>
              <a:t>•	I can compare the growth of my plants</a:t>
            </a:r>
          </a:p>
          <a:p>
            <a:r>
              <a:rPr lang="en-GB" sz="3200" dirty="0"/>
              <a:t>•	I can measure the growth of my plants with a ruler</a:t>
            </a:r>
          </a:p>
          <a:p>
            <a:r>
              <a:rPr lang="en-GB" sz="3200" dirty="0"/>
              <a:t>•	I can record the growth of my plants in a bar chart</a:t>
            </a:r>
          </a:p>
        </p:txBody>
      </p:sp>
      <p:sp>
        <p:nvSpPr>
          <p:cNvPr id="3" name="Rectangle 2"/>
          <p:cNvSpPr/>
          <p:nvPr/>
        </p:nvSpPr>
        <p:spPr>
          <a:xfrm>
            <a:off x="771523" y="290885"/>
            <a:ext cx="1049655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dirty="0"/>
              <a:t>To record their observations of how their bean grew.</a:t>
            </a:r>
          </a:p>
          <a:p>
            <a:r>
              <a:rPr lang="en-GB" sz="3200" dirty="0"/>
              <a:t>•	I can describe how my bean plant has changed</a:t>
            </a:r>
          </a:p>
          <a:p>
            <a:r>
              <a:rPr lang="en-GB" sz="3200" dirty="0"/>
              <a:t>•	I can measure my bean plant with a ruler</a:t>
            </a:r>
          </a:p>
        </p:txBody>
      </p:sp>
    </p:spTree>
    <p:extLst>
      <p:ext uri="{BB962C8B-B14F-4D97-AF65-F5344CB8AC3E}">
        <p14:creationId xmlns:p14="http://schemas.microsoft.com/office/powerpoint/2010/main" val="1230619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0534" y="233735"/>
            <a:ext cx="11168063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000" b="1" u="sng" dirty="0" smtClean="0"/>
              <a:t>Key Vocabulary</a:t>
            </a:r>
          </a:p>
          <a:p>
            <a:pPr algn="ctr"/>
            <a:endParaRPr lang="en-GB" sz="4000" b="1" u="sng" dirty="0"/>
          </a:p>
        </p:txBody>
      </p:sp>
    </p:spTree>
    <p:extLst>
      <p:ext uri="{BB962C8B-B14F-4D97-AF65-F5344CB8AC3E}">
        <p14:creationId xmlns:p14="http://schemas.microsoft.com/office/powerpoint/2010/main" val="68513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425" y="642938"/>
            <a:ext cx="9801225" cy="52937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Let’s be plant detectives! We are going to go and explore what sorts of trees and plants grow in our forest school area – and the area outside the front of our school.</a:t>
            </a:r>
          </a:p>
          <a:p>
            <a:endParaRPr lang="en-GB" sz="3200" dirty="0"/>
          </a:p>
          <a:p>
            <a:r>
              <a:rPr lang="en-GB" sz="3200" dirty="0" smtClean="0"/>
              <a:t>We will take some photos and pick some leaves to observe the differences we see between the different plants and trees. </a:t>
            </a:r>
          </a:p>
          <a:p>
            <a:endParaRPr lang="en-GB" sz="3200" dirty="0"/>
          </a:p>
          <a:p>
            <a:r>
              <a:rPr lang="en-GB" sz="3200" dirty="0" smtClean="0"/>
              <a:t>First let’s learn some of the names of common trees that we might find in the UK.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17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87" y="385762"/>
            <a:ext cx="8598888" cy="5977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19343" y="1408061"/>
            <a:ext cx="295751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do you see?</a:t>
            </a:r>
          </a:p>
          <a:p>
            <a:endParaRPr lang="en-GB" sz="2400" dirty="0"/>
          </a:p>
          <a:p>
            <a:r>
              <a:rPr lang="en-GB" sz="2400" dirty="0" smtClean="0"/>
              <a:t>How can you describe the shape of the leaf?</a:t>
            </a:r>
            <a:endParaRPr lang="en-GB" sz="2400" dirty="0"/>
          </a:p>
        </p:txBody>
      </p:sp>
      <p:pic>
        <p:nvPicPr>
          <p:cNvPr id="2050" name="Picture 2" descr="Oak Trees - Acorn Tree Planting | Mossy O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374316"/>
            <a:ext cx="4289422" cy="262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19343" y="3558959"/>
            <a:ext cx="2928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acorns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29990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236" y="237835"/>
            <a:ext cx="9096789" cy="63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2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7278" cy="6503354"/>
          </a:xfrm>
          <a:prstGeom prst="rect">
            <a:avLst/>
          </a:prstGeom>
        </p:spPr>
      </p:pic>
      <p:pic>
        <p:nvPicPr>
          <p:cNvPr id="3074" name="Picture 2" descr="Elder trees | Organic Gardener Magazine 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2382838"/>
            <a:ext cx="3813374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24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0639" cy="6523148"/>
          </a:xfrm>
          <a:prstGeom prst="rect">
            <a:avLst/>
          </a:prstGeom>
        </p:spPr>
      </p:pic>
      <p:pic>
        <p:nvPicPr>
          <p:cNvPr id="4098" name="Picture 2" descr="Castanea sativa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041" y="121499"/>
            <a:ext cx="3856796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BC Radio 4 - Radio 4 in Four - Nine bite-size facts about chestnu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13709" y="3493466"/>
            <a:ext cx="3877993" cy="218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14453" y="181536"/>
            <a:ext cx="2928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chestnuts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261610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932"/>
            <a:ext cx="9377781" cy="6625768"/>
          </a:xfrm>
          <a:prstGeom prst="rect">
            <a:avLst/>
          </a:prstGeom>
        </p:spPr>
      </p:pic>
      <p:pic>
        <p:nvPicPr>
          <p:cNvPr id="5122" name="Picture 2" descr="Horse Chestnut (Aesculus hippocastanum) - Woodland Tru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56405" y="1269709"/>
            <a:ext cx="5265267" cy="29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nker definition and meaning | Collins English Diction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414" y="4362452"/>
            <a:ext cx="2381248" cy="238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08182" y="3716121"/>
            <a:ext cx="2928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conkers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269399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855</Words>
  <Application>Microsoft Office PowerPoint</Application>
  <PresentationFormat>Widescreen</PresentationFormat>
  <Paragraphs>146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Spencer</dc:creator>
  <cp:lastModifiedBy>Karen Spencer</cp:lastModifiedBy>
  <cp:revision>41</cp:revision>
  <dcterms:created xsi:type="dcterms:W3CDTF">2023-02-16T22:04:25Z</dcterms:created>
  <dcterms:modified xsi:type="dcterms:W3CDTF">2023-05-21T15:50:27Z</dcterms:modified>
</cp:coreProperties>
</file>